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7" r:id="rId2"/>
    <p:sldId id="294" r:id="rId3"/>
    <p:sldId id="282" r:id="rId4"/>
    <p:sldId id="283" r:id="rId5"/>
    <p:sldId id="289" r:id="rId6"/>
    <p:sldId id="286" r:id="rId7"/>
    <p:sldId id="292" r:id="rId8"/>
    <p:sldId id="291" r:id="rId9"/>
    <p:sldId id="285" r:id="rId10"/>
    <p:sldId id="267" r:id="rId11"/>
    <p:sldId id="275" r:id="rId12"/>
    <p:sldId id="277" r:id="rId13"/>
    <p:sldId id="276" r:id="rId14"/>
    <p:sldId id="272"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autoAdjust="0"/>
    <p:restoredTop sz="94660"/>
  </p:normalViewPr>
  <p:slideViewPr>
    <p:cSldViewPr snapToGrid="0">
      <p:cViewPr varScale="1">
        <p:scale>
          <a:sx n="83" d="100"/>
          <a:sy n="83" d="100"/>
        </p:scale>
        <p:origin x="43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237811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60507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2376789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427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259409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E8003BD-6F78-4183-831B-3F0543FE1CC4}" type="datetimeFigureOut">
              <a:rPr lang="it-IT" smtClean="0"/>
              <a:t>25/09/2017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1462551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E8003BD-6F78-4183-831B-3F0543FE1CC4}" type="datetimeFigureOut">
              <a:rPr lang="it-IT" smtClean="0"/>
              <a:t>25/09/2017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108374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EE8003BD-6F78-4183-831B-3F0543FE1CC4}" type="datetimeFigureOut">
              <a:rPr lang="it-IT" smtClean="0"/>
              <a:t>25/09/2017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319771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E8003BD-6F78-4183-831B-3F0543FE1CC4}" type="datetimeFigureOut">
              <a:rPr lang="it-IT" smtClean="0"/>
              <a:t>25/09/2017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389591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E8003BD-6F78-4183-831B-3F0543FE1CC4}" type="datetimeFigureOut">
              <a:rPr lang="it-IT" smtClean="0"/>
              <a:t>25/09/2017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150874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E8003BD-6F78-4183-831B-3F0543FE1CC4}" type="datetimeFigureOut">
              <a:rPr lang="it-IT" smtClean="0"/>
              <a:t>25/09/2017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191257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003BD-6F78-4183-831B-3F0543FE1CC4}" type="datetimeFigureOut">
              <a:rPr lang="it-IT" smtClean="0"/>
              <a:t>25/09/2017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41D2F-9098-488D-A10C-E99EA277BAA0}" type="slidenum">
              <a:rPr lang="it-IT" smtClean="0"/>
              <a:t>‹Nº›</a:t>
            </a:fld>
            <a:endParaRPr lang="it-IT"/>
          </a:p>
        </p:txBody>
      </p:sp>
    </p:spTree>
    <p:extLst>
      <p:ext uri="{BB962C8B-B14F-4D97-AF65-F5344CB8AC3E}">
        <p14:creationId xmlns:p14="http://schemas.microsoft.com/office/powerpoint/2010/main" val="42392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81711" y="599973"/>
            <a:ext cx="10228777" cy="1595373"/>
          </a:xfrm>
          <a:prstGeom prst="rect">
            <a:avLst/>
          </a:prstGeom>
        </p:spPr>
        <p:txBody>
          <a:bodyPr wrap="square">
            <a:spAutoFit/>
          </a:bodyPr>
          <a:lstStyle/>
          <a:p>
            <a:pPr algn="ctr">
              <a:spcAft>
                <a:spcPts val="0"/>
              </a:spcAft>
            </a:pPr>
            <a:r>
              <a:rPr lang="en-US" sz="3200" b="1" dirty="0">
                <a:solidFill>
                  <a:srgbClr val="17365D"/>
                </a:solidFill>
                <a:latin typeface="Arial" panose="020B0604020202020204" pitchFamily="34" charset="0"/>
                <a:ea typeface="Arial" panose="020B0604020202020204" pitchFamily="34" charset="0"/>
                <a:cs typeface="Arial" panose="020B0604020202020204" pitchFamily="34" charset="0"/>
              </a:rPr>
              <a:t>INCREASE HF Radar</a:t>
            </a:r>
          </a:p>
          <a:p>
            <a:pPr algn="ctr">
              <a:spcAft>
                <a:spcPts val="0"/>
              </a:spcAft>
            </a:pPr>
            <a:r>
              <a:rPr lang="en-US" sz="3200" b="1" dirty="0">
                <a:solidFill>
                  <a:srgbClr val="17365D"/>
                </a:solidFill>
                <a:latin typeface="Arial" panose="020B0604020202020204" pitchFamily="34" charset="0"/>
                <a:ea typeface="Arial" panose="020B0604020202020204" pitchFamily="34" charset="0"/>
                <a:cs typeface="Arial" panose="020B0604020202020204" pitchFamily="34" charset="0"/>
              </a:rPr>
              <a:t>Users Workshop</a:t>
            </a:r>
            <a:endParaRPr lang="it-IT"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228600" algn="ctr">
              <a:lnSpc>
                <a:spcPct val="115000"/>
              </a:lnSpc>
              <a:spcAft>
                <a:spcPts val="0"/>
              </a:spcAft>
            </a:pPr>
            <a:r>
              <a:rPr lang="en-GB" sz="3200" i="1" dirty="0">
                <a:solidFill>
                  <a:srgbClr val="00B050"/>
                </a:solidFill>
                <a:latin typeface="Arial" panose="020B0604020202020204" pitchFamily="34" charset="0"/>
                <a:ea typeface="Times New Roman" panose="02020603050405020304" pitchFamily="18" charset="0"/>
                <a:cs typeface="Arial" panose="020B0604020202020204" pitchFamily="34" charset="0"/>
              </a:rPr>
              <a:t>HF radar applications</a:t>
            </a:r>
            <a:endParaRPr lang="it-IT" sz="32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CasellaDiTesto 2"/>
          <p:cNvSpPr txBox="1"/>
          <p:nvPr/>
        </p:nvSpPr>
        <p:spPr>
          <a:xfrm>
            <a:off x="2016874" y="2653262"/>
            <a:ext cx="4314289" cy="3231654"/>
          </a:xfrm>
          <a:prstGeom prst="rect">
            <a:avLst/>
          </a:prstGeom>
          <a:noFill/>
        </p:spPr>
        <p:txBody>
          <a:bodyPr wrap="square" rtlCol="0">
            <a:spAutoFit/>
          </a:bodyPr>
          <a:lstStyle/>
          <a:p>
            <a:r>
              <a:rPr lang="it-IT" sz="2400" b="1" dirty="0" err="1"/>
              <a:t>Outline</a:t>
            </a:r>
            <a:endParaRPr lang="it-IT" sz="2400" b="1" dirty="0"/>
          </a:p>
          <a:p>
            <a:pPr marL="176213" lvl="2" indent="358775"/>
            <a:endParaRPr lang="it-IT" b="1" dirty="0"/>
          </a:p>
          <a:p>
            <a:pPr marL="176213" lvl="2" indent="358775">
              <a:lnSpc>
                <a:spcPct val="200000"/>
              </a:lnSpc>
              <a:buFont typeface="+mj-lt"/>
              <a:buAutoNum type="arabicPeriod"/>
            </a:pPr>
            <a:r>
              <a:rPr lang="en-US" b="1" dirty="0"/>
              <a:t>General view of HF Radar applications</a:t>
            </a:r>
          </a:p>
          <a:p>
            <a:pPr marL="176213" lvl="2" indent="358775">
              <a:lnSpc>
                <a:spcPct val="200000"/>
              </a:lnSpc>
              <a:buFont typeface="+mj-lt"/>
              <a:buAutoNum type="arabicPeriod"/>
            </a:pPr>
            <a:r>
              <a:rPr lang="en-US" b="1" dirty="0"/>
              <a:t>Examples of HFR applications</a:t>
            </a:r>
            <a:endParaRPr lang="es-ES" b="1" dirty="0"/>
          </a:p>
          <a:p>
            <a:pPr marL="176213" lvl="2" indent="358775">
              <a:lnSpc>
                <a:spcPct val="200000"/>
              </a:lnSpc>
              <a:buFont typeface="+mj-lt"/>
              <a:buAutoNum type="arabicPeriod"/>
            </a:pPr>
            <a:r>
              <a:rPr lang="en-US" b="1" dirty="0"/>
              <a:t>HFR data uses and users in Europe</a:t>
            </a:r>
          </a:p>
          <a:p>
            <a:pPr marL="176213" lvl="2" indent="358775">
              <a:lnSpc>
                <a:spcPct val="200000"/>
              </a:lnSpc>
              <a:buFont typeface="+mj-lt"/>
              <a:buAutoNum type="arabicPeriod"/>
            </a:pPr>
            <a:r>
              <a:rPr lang="es-ES" b="1" dirty="0"/>
              <a:t>Final </a:t>
            </a:r>
            <a:r>
              <a:rPr lang="es-ES" b="1" dirty="0" err="1"/>
              <a:t>remarks</a:t>
            </a:r>
            <a:endParaRPr lang="es-ES" b="1" dirty="0"/>
          </a:p>
          <a:p>
            <a:pPr marL="1257300" lvl="2" indent="-342900">
              <a:buFont typeface="+mj-lt"/>
              <a:buAutoNum type="arabicPeriod"/>
            </a:pPr>
            <a:endParaRPr lang="it-IT" b="1" dirty="0"/>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1" name="21 Cuadro de texto"/>
          <p:cNvSpPr txBox="1">
            <a:spLocks/>
          </p:cNvSpPr>
          <p:nvPr/>
        </p:nvSpPr>
        <p:spPr>
          <a:xfrm>
            <a:off x="3368429" y="6223749"/>
            <a:ext cx="4733925" cy="600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CMEMS Service Evolution 21-SE-CALL1</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Lot5: INCREASE project</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800" b="1">
                <a:solidFill>
                  <a:srgbClr val="000000"/>
                </a:solidFill>
                <a:effectLst/>
                <a:latin typeface="Cambria" panose="02040503050406030204" pitchFamily="18" charset="0"/>
                <a:ea typeface="Times New Roman" panose="02020603050405020304" pitchFamily="18" charset="0"/>
              </a:rPr>
              <a:t>Innovation and Networking for the integration of Coastal Radars into European mArine SErvices</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sp>
        <p:nvSpPr>
          <p:cNvPr id="12" name="Rettangolo 12">
            <a:extLst>
              <a:ext uri="{FF2B5EF4-FFF2-40B4-BE49-F238E27FC236}">
                <a16:creationId xmlns:a16="http://schemas.microsoft.com/office/drawing/2014/main" id="{AB8B3245-C052-48BC-8184-0E193F06C8F3}"/>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pic>
        <p:nvPicPr>
          <p:cNvPr id="6" name="Imagen 5">
            <a:extLst>
              <a:ext uri="{FF2B5EF4-FFF2-40B4-BE49-F238E27FC236}">
                <a16:creationId xmlns:a16="http://schemas.microsoft.com/office/drawing/2014/main" id="{C109AAA6-AB99-49C5-A04C-90FD73AF7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452" y="2427939"/>
            <a:ext cx="5291036" cy="3564487"/>
          </a:xfrm>
          <a:prstGeom prst="rect">
            <a:avLst/>
          </a:prstGeom>
        </p:spPr>
      </p:pic>
      <p:sp>
        <p:nvSpPr>
          <p:cNvPr id="13" name="CasellaDiTesto 2">
            <a:extLst>
              <a:ext uri="{FF2B5EF4-FFF2-40B4-BE49-F238E27FC236}">
                <a16:creationId xmlns:a16="http://schemas.microsoft.com/office/drawing/2014/main" id="{B4C63275-62E3-4BF6-88B6-F9F2DE383430}"/>
              </a:ext>
            </a:extLst>
          </p:cNvPr>
          <p:cNvSpPr txBox="1"/>
          <p:nvPr/>
        </p:nvSpPr>
        <p:spPr>
          <a:xfrm>
            <a:off x="7342389" y="5884916"/>
            <a:ext cx="5056388" cy="369332"/>
          </a:xfrm>
          <a:prstGeom prst="rect">
            <a:avLst/>
          </a:prstGeom>
          <a:noFill/>
        </p:spPr>
        <p:txBody>
          <a:bodyPr wrap="square" rtlCol="0">
            <a:spAutoFit/>
          </a:bodyPr>
          <a:lstStyle/>
          <a:p>
            <a:pPr lvl="2"/>
            <a:r>
              <a:rPr lang="it-IT" i="1" dirty="0"/>
              <a:t>Courtesy of L. Wyatt and E. Zambianchi</a:t>
            </a:r>
          </a:p>
        </p:txBody>
      </p:sp>
    </p:spTree>
    <p:extLst>
      <p:ext uri="{BB962C8B-B14F-4D97-AF65-F5344CB8AC3E}">
        <p14:creationId xmlns:p14="http://schemas.microsoft.com/office/powerpoint/2010/main" val="57133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4683977-33F5-446F-83DA-5AC6A8B30B9F}"/>
              </a:ext>
            </a:extLst>
          </p:cNvPr>
          <p:cNvPicPr>
            <a:picLocks noChangeAspect="1"/>
          </p:cNvPicPr>
          <p:nvPr/>
        </p:nvPicPr>
        <p:blipFill>
          <a:blip r:embed="rId2"/>
          <a:stretch>
            <a:fillRect/>
          </a:stretch>
        </p:blipFill>
        <p:spPr>
          <a:xfrm>
            <a:off x="1600200" y="3625341"/>
            <a:ext cx="5764876" cy="2560332"/>
          </a:xfrm>
          <a:prstGeom prst="rect">
            <a:avLst/>
          </a:prstGeom>
        </p:spPr>
      </p:pic>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395375" y="143273"/>
            <a:ext cx="10228777" cy="517065"/>
          </a:xfrm>
          <a:prstGeom prst="rect">
            <a:avLst/>
          </a:prstGeom>
        </p:spPr>
        <p:txBody>
          <a:bodyPr wrap="square">
            <a:spAutoFit/>
          </a:bodyPr>
          <a:lstStyle/>
          <a:p>
            <a:pPr indent="228600">
              <a:lnSpc>
                <a:spcPct val="115000"/>
              </a:lnSpc>
              <a:spcAft>
                <a:spcPts val="0"/>
              </a:spcAft>
            </a:pPr>
            <a:r>
              <a:rPr lang="en-GB" sz="2400" i="1" dirty="0">
                <a:solidFill>
                  <a:srgbClr val="00B050"/>
                </a:solidFill>
                <a:latin typeface="Calibri" panose="020F0502020204030204" pitchFamily="34" charset="0"/>
                <a:ea typeface="Times New Roman" panose="02020603050405020304" pitchFamily="18" charset="0"/>
                <a:cs typeface="Arial" panose="020B0604020202020204" pitchFamily="34" charset="0"/>
              </a:rPr>
              <a:t>HF Radar applications in Europe</a:t>
            </a:r>
            <a:endParaRPr lang="it-IT" sz="2400" dirty="0">
              <a:solidFill>
                <a:srgbClr val="00B050"/>
              </a:solidFill>
              <a:effectLst/>
              <a:latin typeface="Times New Roman" panose="02020603050405020304" pitchFamily="18" charset="0"/>
              <a:ea typeface="Times New Roman" panose="02020603050405020304" pitchFamily="18" charset="0"/>
            </a:endParaRPr>
          </a:p>
        </p:txBody>
      </p:sp>
      <p:sp>
        <p:nvSpPr>
          <p:cNvPr id="3" name="CasellaDiTesto 2"/>
          <p:cNvSpPr txBox="1"/>
          <p:nvPr/>
        </p:nvSpPr>
        <p:spPr>
          <a:xfrm>
            <a:off x="1532956" y="1834208"/>
            <a:ext cx="6040862" cy="1754326"/>
          </a:xfrm>
          <a:prstGeom prst="rect">
            <a:avLst/>
          </a:prstGeom>
          <a:noFill/>
        </p:spPr>
        <p:txBody>
          <a:bodyPr wrap="square" rtlCol="0">
            <a:spAutoFit/>
          </a:bodyPr>
          <a:lstStyle/>
          <a:p>
            <a:r>
              <a:rPr lang="en-US" dirty="0"/>
              <a:t>28 institutions, 23 operators of ongoing or past HFR networks.  </a:t>
            </a:r>
          </a:p>
          <a:p>
            <a:r>
              <a:rPr lang="en-US" dirty="0"/>
              <a:t>72 sites (28 networks), 51 operational (20 networks).</a:t>
            </a:r>
          </a:p>
          <a:p>
            <a:endParaRPr lang="en-US" dirty="0"/>
          </a:p>
          <a:p>
            <a:r>
              <a:rPr lang="en-US" dirty="0"/>
              <a:t>MONGOOS 31 sites (52%)</a:t>
            </a:r>
          </a:p>
          <a:p>
            <a:r>
              <a:rPr lang="en-US" dirty="0"/>
              <a:t>IBIROOS 17 sites (28%) </a:t>
            </a:r>
          </a:p>
          <a:p>
            <a:r>
              <a:rPr lang="en-US" dirty="0"/>
              <a:t>NOOS 12 sites (20 %)</a:t>
            </a:r>
            <a:endParaRPr lang="it-IT" b="1" dirty="0"/>
          </a:p>
        </p:txBody>
      </p:sp>
      <p:pic>
        <p:nvPicPr>
          <p:cNvPr id="10" name="Image 0" descr="Diapositive1.jpg"/>
          <p:cNvPicPr/>
          <p:nvPr/>
        </p:nvPicPr>
        <p:blipFill rotWithShape="1">
          <a:blip r:embed="rId4"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1" name="21 Cuadro de texto"/>
          <p:cNvSpPr txBox="1">
            <a:spLocks/>
          </p:cNvSpPr>
          <p:nvPr/>
        </p:nvSpPr>
        <p:spPr>
          <a:xfrm>
            <a:off x="3368429" y="6223749"/>
            <a:ext cx="4733925" cy="600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dirty="0">
                <a:solidFill>
                  <a:srgbClr val="000000"/>
                </a:solidFill>
                <a:effectLst/>
                <a:latin typeface="Cambria" panose="02040503050406030204" pitchFamily="18" charset="0"/>
                <a:ea typeface="Times New Roman" panose="02020603050405020304" pitchFamily="18" charset="0"/>
              </a:rPr>
              <a:t>CMEMS Service Evolution 21-SE-CALL1</a:t>
            </a:r>
            <a:endParaRPr lang="it-IT" sz="12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dirty="0">
                <a:solidFill>
                  <a:srgbClr val="000000"/>
                </a:solidFill>
                <a:effectLst/>
                <a:latin typeface="Cambria" panose="02040503050406030204" pitchFamily="18" charset="0"/>
                <a:ea typeface="Times New Roman" panose="02020603050405020304" pitchFamily="18" charset="0"/>
              </a:rPr>
              <a:t>Lot5: INCREASE project</a:t>
            </a:r>
            <a:endParaRPr lang="it-IT" sz="12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800" b="1" dirty="0">
                <a:solidFill>
                  <a:srgbClr val="000000"/>
                </a:solidFill>
                <a:effectLst/>
                <a:latin typeface="Cambria" panose="02040503050406030204" pitchFamily="18" charset="0"/>
                <a:ea typeface="Times New Roman" panose="02020603050405020304" pitchFamily="18" charset="0"/>
              </a:rPr>
              <a:t>Innovation and Networking for the integration of Coastal Radars into European </a:t>
            </a:r>
            <a:r>
              <a:rPr lang="en-US" sz="800" b="1" dirty="0" err="1">
                <a:solidFill>
                  <a:srgbClr val="000000"/>
                </a:solidFill>
                <a:effectLst/>
                <a:latin typeface="Cambria" panose="02040503050406030204" pitchFamily="18" charset="0"/>
                <a:ea typeface="Times New Roman" panose="02020603050405020304" pitchFamily="18" charset="0"/>
              </a:rPr>
              <a:t>mArine</a:t>
            </a:r>
            <a:r>
              <a:rPr lang="en-US" sz="800" b="1" dirty="0">
                <a:solidFill>
                  <a:srgbClr val="000000"/>
                </a:solidFill>
                <a:effectLst/>
                <a:latin typeface="Cambria" panose="02040503050406030204" pitchFamily="18" charset="0"/>
                <a:ea typeface="Times New Roman" panose="02020603050405020304" pitchFamily="18" charset="0"/>
              </a:rPr>
              <a:t> </a:t>
            </a:r>
            <a:r>
              <a:rPr lang="en-US" sz="800" b="1" dirty="0" err="1">
                <a:solidFill>
                  <a:srgbClr val="000000"/>
                </a:solidFill>
                <a:effectLst/>
                <a:latin typeface="Cambria" panose="02040503050406030204" pitchFamily="18" charset="0"/>
                <a:ea typeface="Times New Roman" panose="02020603050405020304" pitchFamily="18" charset="0"/>
              </a:rPr>
              <a:t>SErvices</a:t>
            </a:r>
            <a:endParaRPr lang="it-IT" sz="12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dirty="0">
                <a:solidFill>
                  <a:srgbClr val="000000"/>
                </a:solidFill>
                <a:effectLst/>
                <a:latin typeface="Cambria" panose="02040503050406030204" pitchFamily="18" charset="0"/>
                <a:ea typeface="Times New Roman" panose="02020603050405020304" pitchFamily="18" charset="0"/>
              </a:rPr>
              <a:t> </a:t>
            </a:r>
            <a:endParaRPr lang="it-IT" sz="1200" dirty="0">
              <a:solidFill>
                <a:srgbClr val="000000"/>
              </a:solidFill>
              <a:effectLst/>
              <a:latin typeface="Times New Roman" panose="02020603050405020304" pitchFamily="18" charset="0"/>
              <a:ea typeface="Times New Roman" panose="02020603050405020304" pitchFamily="18" charset="0"/>
            </a:endParaRPr>
          </a:p>
        </p:txBody>
      </p:sp>
      <p:pic>
        <p:nvPicPr>
          <p:cNvPr id="12" name="image38.png" descr="RADAR.png"/>
          <p:cNvPicPr/>
          <p:nvPr/>
        </p:nvPicPr>
        <p:blipFill>
          <a:blip r:embed="rId5"/>
          <a:srcRect/>
          <a:stretch>
            <a:fillRect/>
          </a:stretch>
        </p:blipFill>
        <p:spPr>
          <a:xfrm>
            <a:off x="7458854" y="101604"/>
            <a:ext cx="4399684" cy="6459757"/>
          </a:xfrm>
          <a:prstGeom prst="rect">
            <a:avLst/>
          </a:prstGeom>
          <a:ln/>
        </p:spPr>
      </p:pic>
      <p:sp>
        <p:nvSpPr>
          <p:cNvPr id="14" name="Rettangolo 12">
            <a:extLst>
              <a:ext uri="{FF2B5EF4-FFF2-40B4-BE49-F238E27FC236}">
                <a16:creationId xmlns:a16="http://schemas.microsoft.com/office/drawing/2014/main" id="{1D9A5FFA-2CD8-4F3D-8226-6D40791EF263}"/>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pic>
        <p:nvPicPr>
          <p:cNvPr id="13" name="image33.png">
            <a:extLst>
              <a:ext uri="{FF2B5EF4-FFF2-40B4-BE49-F238E27FC236}">
                <a16:creationId xmlns:a16="http://schemas.microsoft.com/office/drawing/2014/main" id="{D8BE16BA-4C80-4CA0-A9FE-5CA11DE9A87A}"/>
              </a:ext>
            </a:extLst>
          </p:cNvPr>
          <p:cNvPicPr/>
          <p:nvPr/>
        </p:nvPicPr>
        <p:blipFill>
          <a:blip r:embed="rId6"/>
          <a:srcRect l="4594" t="9039" r="24336" b="5131"/>
          <a:stretch>
            <a:fillRect/>
          </a:stretch>
        </p:blipFill>
        <p:spPr>
          <a:xfrm>
            <a:off x="4776871" y="2762114"/>
            <a:ext cx="2348521" cy="1895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asellaDiTesto 2">
            <a:extLst>
              <a:ext uri="{FF2B5EF4-FFF2-40B4-BE49-F238E27FC236}">
                <a16:creationId xmlns:a16="http://schemas.microsoft.com/office/drawing/2014/main" id="{6E5E297B-D91D-4A5D-A4EF-0ED4E6432E29}"/>
              </a:ext>
            </a:extLst>
          </p:cNvPr>
          <p:cNvSpPr txBox="1"/>
          <p:nvPr/>
        </p:nvSpPr>
        <p:spPr>
          <a:xfrm>
            <a:off x="1546282" y="707022"/>
            <a:ext cx="2739810" cy="1292662"/>
          </a:xfrm>
          <a:prstGeom prst="rect">
            <a:avLst/>
          </a:prstGeom>
          <a:noFill/>
        </p:spPr>
        <p:txBody>
          <a:bodyPr wrap="square" rtlCol="0">
            <a:spAutoFit/>
          </a:bodyPr>
          <a:lstStyle/>
          <a:p>
            <a:r>
              <a:rPr lang="it-IT" sz="2000" b="1" dirty="0">
                <a:solidFill>
                  <a:srgbClr val="17365D"/>
                </a:solidFill>
                <a:latin typeface="Arial" panose="020B0604020202020204" pitchFamily="34" charset="0"/>
                <a:cs typeface="Arial" panose="020B0604020202020204" pitchFamily="34" charset="0"/>
              </a:rPr>
              <a:t>INCREASE</a:t>
            </a:r>
          </a:p>
          <a:p>
            <a:r>
              <a:rPr lang="it-IT" sz="2000" b="1" dirty="0">
                <a:solidFill>
                  <a:srgbClr val="17365D"/>
                </a:solidFill>
                <a:latin typeface="Arial" panose="020B0604020202020204" pitchFamily="34" charset="0"/>
                <a:cs typeface="Arial" panose="020B0604020202020204" pitchFamily="34" charset="0"/>
              </a:rPr>
              <a:t>HF RADAR survey</a:t>
            </a:r>
          </a:p>
          <a:p>
            <a:r>
              <a:rPr lang="it-IT" sz="2000" b="1" dirty="0">
                <a:solidFill>
                  <a:srgbClr val="17365D"/>
                </a:solidFill>
                <a:latin typeface="Arial" panose="020B0604020202020204" pitchFamily="34" charset="0"/>
                <a:cs typeface="Arial" panose="020B0604020202020204" pitchFamily="34" charset="0"/>
              </a:rPr>
              <a:t>July 2016</a:t>
            </a:r>
          </a:p>
          <a:p>
            <a:endParaRPr lang="en-US" dirty="0"/>
          </a:p>
        </p:txBody>
      </p:sp>
      <p:pic>
        <p:nvPicPr>
          <p:cNvPr id="19" name="11 Imagen" descr="C:\use\PROYECTOS\2016INCREASE\WP1\survey\img_survey\HF Radar survey_001.png">
            <a:extLst>
              <a:ext uri="{FF2B5EF4-FFF2-40B4-BE49-F238E27FC236}">
                <a16:creationId xmlns:a16="http://schemas.microsoft.com/office/drawing/2014/main" id="{4E29C22E-C02C-44BD-BF50-54F872E6BF9F}"/>
              </a:ext>
            </a:extLst>
          </p:cNvPr>
          <p:cNvPicPr/>
          <p:nvPr/>
        </p:nvPicPr>
        <p:blipFill rotWithShape="1">
          <a:blip r:embed="rId7">
            <a:extLst>
              <a:ext uri="{28A0092B-C50C-407E-A947-70E740481C1C}">
                <a14:useLocalDpi xmlns:a14="http://schemas.microsoft.com/office/drawing/2010/main" val="0"/>
              </a:ext>
            </a:extLst>
          </a:blip>
          <a:srcRect l="8173" t="5533" r="7734" b="77404"/>
          <a:stretch/>
        </p:blipFill>
        <p:spPr bwMode="auto">
          <a:xfrm>
            <a:off x="4008973" y="675141"/>
            <a:ext cx="4590474" cy="1085517"/>
          </a:xfrm>
          <a:prstGeom prst="rect">
            <a:avLst/>
          </a:prstGeom>
          <a:noFill/>
          <a:ln>
            <a:noFill/>
          </a:ln>
        </p:spPr>
      </p:pic>
    </p:spTree>
    <p:extLst>
      <p:ext uri="{BB962C8B-B14F-4D97-AF65-F5344CB8AC3E}">
        <p14:creationId xmlns:p14="http://schemas.microsoft.com/office/powerpoint/2010/main" val="3357563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48574" y="228600"/>
            <a:ext cx="10228777" cy="490199"/>
          </a:xfrm>
          <a:prstGeom prst="rect">
            <a:avLst/>
          </a:prstGeom>
        </p:spPr>
        <p:txBody>
          <a:bodyPr wrap="square">
            <a:spAutoFit/>
          </a:bodyPr>
          <a:lstStyle/>
          <a:p>
            <a:pPr indent="228600">
              <a:lnSpc>
                <a:spcPct val="115000"/>
              </a:lnSpc>
              <a:spcAft>
                <a:spcPts val="0"/>
              </a:spcAft>
            </a:pPr>
            <a:r>
              <a:rPr lang="en-GB" sz="2400" i="1" dirty="0">
                <a:solidFill>
                  <a:srgbClr val="00B050"/>
                </a:solidFill>
                <a:latin typeface="Calibri" panose="020F0502020204030204" pitchFamily="34" charset="0"/>
                <a:ea typeface="Times New Roman" panose="02020603050405020304" pitchFamily="18" charset="0"/>
                <a:cs typeface="Arial" panose="020B0604020202020204" pitchFamily="34" charset="0"/>
              </a:rPr>
              <a:t>HF Radar applications in Europe</a:t>
            </a:r>
            <a:endParaRPr lang="it-IT" sz="2400" dirty="0">
              <a:solidFill>
                <a:srgbClr val="00B050"/>
              </a:solidFill>
              <a:latin typeface="Times New Roman" panose="02020603050405020304" pitchFamily="18" charset="0"/>
              <a:ea typeface="Times New Roman" panose="02020603050405020304" pitchFamily="18" charset="0"/>
            </a:endParaRPr>
          </a:p>
        </p:txBody>
      </p:sp>
      <p:sp>
        <p:nvSpPr>
          <p:cNvPr id="3" name="CasellaDiTesto 2"/>
          <p:cNvSpPr txBox="1"/>
          <p:nvPr/>
        </p:nvSpPr>
        <p:spPr>
          <a:xfrm>
            <a:off x="1968990" y="897271"/>
            <a:ext cx="9787944" cy="1384995"/>
          </a:xfrm>
          <a:prstGeom prst="rect">
            <a:avLst/>
          </a:prstGeom>
          <a:noFill/>
        </p:spPr>
        <p:txBody>
          <a:bodyPr wrap="square" rtlCol="0">
            <a:spAutoFit/>
          </a:bodyPr>
          <a:lstStyle/>
          <a:p>
            <a:r>
              <a:rPr lang="en-US" sz="2400" b="1" dirty="0"/>
              <a:t>HFR main identified users in Europe</a:t>
            </a:r>
          </a:p>
          <a:p>
            <a:endParaRPr lang="it-IT" sz="2400" b="1" dirty="0"/>
          </a:p>
          <a:p>
            <a:endParaRPr lang="it-IT" b="1" dirty="0"/>
          </a:p>
          <a:p>
            <a:pPr marL="1257300" lvl="2" indent="-342900">
              <a:buFont typeface="+mj-lt"/>
              <a:buAutoNum type="arabicPeriod"/>
            </a:pPr>
            <a:endParaRPr lang="it-IT" b="1" dirty="0"/>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1" name="21 Cuadro de texto"/>
          <p:cNvSpPr txBox="1">
            <a:spLocks/>
          </p:cNvSpPr>
          <p:nvPr/>
        </p:nvSpPr>
        <p:spPr>
          <a:xfrm>
            <a:off x="3368429" y="6223749"/>
            <a:ext cx="4733925" cy="600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CMEMS Service Evolution 21-SE-CALL1</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Lot5: INCREASE project</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800" b="1">
                <a:solidFill>
                  <a:srgbClr val="000000"/>
                </a:solidFill>
                <a:effectLst/>
                <a:latin typeface="Cambria" panose="02040503050406030204" pitchFamily="18" charset="0"/>
                <a:ea typeface="Times New Roman" panose="02020603050405020304" pitchFamily="18" charset="0"/>
              </a:rPr>
              <a:t>Innovation and Networking for the integration of Coastal Radars into European mArine SErvices</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sp>
        <p:nvSpPr>
          <p:cNvPr id="4" name="3 Rectángulo"/>
          <p:cNvSpPr/>
          <p:nvPr/>
        </p:nvSpPr>
        <p:spPr>
          <a:xfrm>
            <a:off x="2616200" y="5067068"/>
            <a:ext cx="7484533" cy="923330"/>
          </a:xfrm>
          <a:prstGeom prst="rect">
            <a:avLst/>
          </a:prstGeom>
        </p:spPr>
        <p:txBody>
          <a:bodyPr wrap="square">
            <a:spAutoFit/>
          </a:bodyPr>
          <a:lstStyle/>
          <a:p>
            <a:pPr algn="ctr"/>
            <a:r>
              <a:rPr lang="en-US" b="1" dirty="0"/>
              <a:t>EU HFR identified users. From the 23 networks 20 chose at least one option. Multiple choice was enabled, so more than one user could be identified by the same operator.</a:t>
            </a:r>
            <a:endParaRPr lang="es-ES" b="1" dirty="0"/>
          </a:p>
        </p:txBody>
      </p:sp>
      <p:sp>
        <p:nvSpPr>
          <p:cNvPr id="14" name="Rettangolo 12">
            <a:extLst>
              <a:ext uri="{FF2B5EF4-FFF2-40B4-BE49-F238E27FC236}">
                <a16:creationId xmlns:a16="http://schemas.microsoft.com/office/drawing/2014/main" id="{01344F73-79D4-4932-9BF9-E713F6E1FCCB}"/>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pic>
        <p:nvPicPr>
          <p:cNvPr id="4099" name="Picture 3">
            <a:extLst>
              <a:ext uri="{FF2B5EF4-FFF2-40B4-BE49-F238E27FC236}">
                <a16:creationId xmlns:a16="http://schemas.microsoft.com/office/drawing/2014/main" id="{0269AEBE-464C-49D9-95C5-6AD5E8C42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344" y="1379923"/>
            <a:ext cx="6938293" cy="3660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99555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48574" y="228600"/>
            <a:ext cx="10228777" cy="490199"/>
          </a:xfrm>
          <a:prstGeom prst="rect">
            <a:avLst/>
          </a:prstGeom>
        </p:spPr>
        <p:txBody>
          <a:bodyPr wrap="square">
            <a:spAutoFit/>
          </a:bodyPr>
          <a:lstStyle/>
          <a:p>
            <a:pPr indent="228600">
              <a:lnSpc>
                <a:spcPct val="115000"/>
              </a:lnSpc>
              <a:spcAft>
                <a:spcPts val="0"/>
              </a:spcAft>
            </a:pPr>
            <a:r>
              <a:rPr lang="en-GB" sz="2400" i="1" dirty="0">
                <a:solidFill>
                  <a:srgbClr val="00B050"/>
                </a:solidFill>
                <a:latin typeface="Calibri" panose="020F0502020204030204" pitchFamily="34" charset="0"/>
                <a:ea typeface="Times New Roman" panose="02020603050405020304" pitchFamily="18" charset="0"/>
                <a:cs typeface="Arial" panose="020B0604020202020204" pitchFamily="34" charset="0"/>
              </a:rPr>
              <a:t>HF Radar applications in Europe</a:t>
            </a:r>
            <a:endParaRPr lang="it-IT" sz="2400" dirty="0">
              <a:solidFill>
                <a:srgbClr val="00B050"/>
              </a:solidFill>
              <a:latin typeface="Times New Roman" panose="02020603050405020304" pitchFamily="18" charset="0"/>
              <a:ea typeface="Times New Roman" panose="02020603050405020304" pitchFamily="18" charset="0"/>
            </a:endParaRPr>
          </a:p>
        </p:txBody>
      </p:sp>
      <p:sp>
        <p:nvSpPr>
          <p:cNvPr id="3" name="CasellaDiTesto 2"/>
          <p:cNvSpPr txBox="1"/>
          <p:nvPr/>
        </p:nvSpPr>
        <p:spPr>
          <a:xfrm>
            <a:off x="1862193" y="742078"/>
            <a:ext cx="9787944" cy="1384995"/>
          </a:xfrm>
          <a:prstGeom prst="rect">
            <a:avLst/>
          </a:prstGeom>
          <a:noFill/>
        </p:spPr>
        <p:txBody>
          <a:bodyPr wrap="square" rtlCol="0">
            <a:spAutoFit/>
          </a:bodyPr>
          <a:lstStyle/>
          <a:p>
            <a:r>
              <a:rPr lang="en-US" sz="2400" b="1" dirty="0"/>
              <a:t>HFR main related research lines</a:t>
            </a:r>
          </a:p>
          <a:p>
            <a:endParaRPr lang="it-IT" sz="2400" b="1" dirty="0"/>
          </a:p>
          <a:p>
            <a:endParaRPr lang="it-IT" b="1" dirty="0"/>
          </a:p>
          <a:p>
            <a:pPr marL="1257300" lvl="2" indent="-342900">
              <a:buFont typeface="+mj-lt"/>
              <a:buAutoNum type="arabicPeriod"/>
            </a:pPr>
            <a:endParaRPr lang="it-IT" b="1" dirty="0"/>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1" name="21 Cuadro de texto"/>
          <p:cNvSpPr txBox="1">
            <a:spLocks/>
          </p:cNvSpPr>
          <p:nvPr/>
        </p:nvSpPr>
        <p:spPr>
          <a:xfrm>
            <a:off x="3368429" y="6223749"/>
            <a:ext cx="4733925" cy="600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CMEMS Service Evolution 21-SE-CALL1</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Lot5: INCREASE project</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800" b="1">
                <a:solidFill>
                  <a:srgbClr val="000000"/>
                </a:solidFill>
                <a:effectLst/>
                <a:latin typeface="Cambria" panose="02040503050406030204" pitchFamily="18" charset="0"/>
                <a:ea typeface="Times New Roman" panose="02020603050405020304" pitchFamily="18" charset="0"/>
              </a:rPr>
              <a:t>Innovation and Networking for the integration of Coastal Radars into European mArine SErvices</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sp>
        <p:nvSpPr>
          <p:cNvPr id="12" name="11 Rectángulo"/>
          <p:cNvSpPr/>
          <p:nvPr/>
        </p:nvSpPr>
        <p:spPr>
          <a:xfrm>
            <a:off x="2133598" y="4860667"/>
            <a:ext cx="9558869" cy="923330"/>
          </a:xfrm>
          <a:prstGeom prst="rect">
            <a:avLst/>
          </a:prstGeom>
        </p:spPr>
        <p:txBody>
          <a:bodyPr wrap="square">
            <a:spAutoFit/>
          </a:bodyPr>
          <a:lstStyle/>
          <a:p>
            <a:pPr algn="ctr"/>
            <a:r>
              <a:rPr lang="en-US" b="1" dirty="0"/>
              <a:t>HFR related Research Lines listed by EU operators contributing to the survey.  From 23 operators 15 chose at least one of the available options. Multiple choice was enabled, so more than one application within the same or different sectors could be identified by the same operator. </a:t>
            </a:r>
            <a:endParaRPr lang="es-ES" b="1" dirty="0"/>
          </a:p>
        </p:txBody>
      </p:sp>
      <p:sp>
        <p:nvSpPr>
          <p:cNvPr id="14" name="Rettangolo 12">
            <a:extLst>
              <a:ext uri="{FF2B5EF4-FFF2-40B4-BE49-F238E27FC236}">
                <a16:creationId xmlns:a16="http://schemas.microsoft.com/office/drawing/2014/main" id="{A0075BB9-497F-4437-B297-99C4ADC40758}"/>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pic>
        <p:nvPicPr>
          <p:cNvPr id="5122" name="Picture 2">
            <a:extLst>
              <a:ext uri="{FF2B5EF4-FFF2-40B4-BE49-F238E27FC236}">
                <a16:creationId xmlns:a16="http://schemas.microsoft.com/office/drawing/2014/main" id="{06754012-3C4D-421B-BEA8-08C555B3C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255" y="1347845"/>
            <a:ext cx="7032481" cy="34848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610298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48574" y="228600"/>
            <a:ext cx="10228777" cy="490199"/>
          </a:xfrm>
          <a:prstGeom prst="rect">
            <a:avLst/>
          </a:prstGeom>
        </p:spPr>
        <p:txBody>
          <a:bodyPr wrap="square">
            <a:spAutoFit/>
          </a:bodyPr>
          <a:lstStyle/>
          <a:p>
            <a:pPr indent="228600">
              <a:lnSpc>
                <a:spcPct val="115000"/>
              </a:lnSpc>
              <a:spcAft>
                <a:spcPts val="0"/>
              </a:spcAft>
            </a:pPr>
            <a:r>
              <a:rPr lang="en-GB" sz="2400" i="1" dirty="0">
                <a:solidFill>
                  <a:srgbClr val="00B050"/>
                </a:solidFill>
                <a:latin typeface="Calibri" panose="020F0502020204030204" pitchFamily="34" charset="0"/>
                <a:ea typeface="Times New Roman" panose="02020603050405020304" pitchFamily="18" charset="0"/>
                <a:cs typeface="Arial" panose="020B0604020202020204" pitchFamily="34" charset="0"/>
              </a:rPr>
              <a:t>HF Radar applications in Europe</a:t>
            </a:r>
            <a:endParaRPr lang="it-IT" sz="2400" dirty="0">
              <a:solidFill>
                <a:srgbClr val="00B050"/>
              </a:solidFill>
              <a:latin typeface="Times New Roman" panose="02020603050405020304" pitchFamily="18" charset="0"/>
              <a:ea typeface="Times New Roman" panose="02020603050405020304" pitchFamily="18" charset="0"/>
            </a:endParaRPr>
          </a:p>
        </p:txBody>
      </p:sp>
      <p:sp>
        <p:nvSpPr>
          <p:cNvPr id="3" name="CasellaDiTesto 2"/>
          <p:cNvSpPr txBox="1"/>
          <p:nvPr/>
        </p:nvSpPr>
        <p:spPr>
          <a:xfrm>
            <a:off x="1862193" y="742078"/>
            <a:ext cx="9787944" cy="1384995"/>
          </a:xfrm>
          <a:prstGeom prst="rect">
            <a:avLst/>
          </a:prstGeom>
          <a:noFill/>
        </p:spPr>
        <p:txBody>
          <a:bodyPr wrap="square" rtlCol="0">
            <a:spAutoFit/>
          </a:bodyPr>
          <a:lstStyle/>
          <a:p>
            <a:r>
              <a:rPr lang="en-US" sz="2400" b="1" dirty="0"/>
              <a:t>HFR current data uses and users </a:t>
            </a:r>
          </a:p>
          <a:p>
            <a:endParaRPr lang="it-IT" sz="2400" b="1" dirty="0"/>
          </a:p>
          <a:p>
            <a:endParaRPr lang="it-IT" b="1" dirty="0"/>
          </a:p>
          <a:p>
            <a:pPr marL="1257300" lvl="2" indent="-342900">
              <a:buFont typeface="+mj-lt"/>
              <a:buAutoNum type="arabicPeriod"/>
            </a:pPr>
            <a:endParaRPr lang="it-IT" b="1" dirty="0"/>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1" name="21 Cuadro de texto"/>
          <p:cNvSpPr txBox="1">
            <a:spLocks/>
          </p:cNvSpPr>
          <p:nvPr/>
        </p:nvSpPr>
        <p:spPr>
          <a:xfrm>
            <a:off x="3368429" y="6223749"/>
            <a:ext cx="4733925" cy="600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CMEMS Service Evolution 21-SE-CALL1</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Lot5: INCREASE project</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800" b="1">
                <a:solidFill>
                  <a:srgbClr val="000000"/>
                </a:solidFill>
                <a:effectLst/>
                <a:latin typeface="Cambria" panose="02040503050406030204" pitchFamily="18" charset="0"/>
                <a:ea typeface="Times New Roman" panose="02020603050405020304" pitchFamily="18" charset="0"/>
              </a:rPr>
              <a:t>Innovation and Networking for the integration of Coastal Radars into European mArine SErvices</a:t>
            </a:r>
            <a:endParaRPr lang="it-IT" sz="120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a:solidFill>
                  <a:srgbClr val="000000"/>
                </a:solidFill>
                <a:effectLst/>
                <a:latin typeface="Cambria" panose="020405030504060302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sp>
        <p:nvSpPr>
          <p:cNvPr id="4" name="3 Rectángulo"/>
          <p:cNvSpPr/>
          <p:nvPr/>
        </p:nvSpPr>
        <p:spPr>
          <a:xfrm>
            <a:off x="1443775" y="5440907"/>
            <a:ext cx="10186445" cy="646331"/>
          </a:xfrm>
          <a:prstGeom prst="rect">
            <a:avLst/>
          </a:prstGeom>
        </p:spPr>
        <p:txBody>
          <a:bodyPr wrap="square">
            <a:spAutoFit/>
          </a:bodyPr>
          <a:lstStyle/>
          <a:p>
            <a:pPr algn="ctr"/>
            <a:r>
              <a:rPr lang="en-US" b="1" dirty="0"/>
              <a:t>EU HFR applications within four activity sectors. From 23 operators 14,7, 11 and 12 chose at least one of the available options for a), b), c) and d), respectively. </a:t>
            </a:r>
            <a:endParaRPr lang="es-ES" b="1" dirty="0"/>
          </a:p>
        </p:txBody>
      </p:sp>
      <p:sp>
        <p:nvSpPr>
          <p:cNvPr id="14" name="Rettangolo 12">
            <a:extLst>
              <a:ext uri="{FF2B5EF4-FFF2-40B4-BE49-F238E27FC236}">
                <a16:creationId xmlns:a16="http://schemas.microsoft.com/office/drawing/2014/main" id="{72F4A7C9-01E8-410C-AF67-FFFF51A75F95}"/>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pic>
        <p:nvPicPr>
          <p:cNvPr id="13" name="Imagen 12">
            <a:extLst>
              <a:ext uri="{FF2B5EF4-FFF2-40B4-BE49-F238E27FC236}">
                <a16:creationId xmlns:a16="http://schemas.microsoft.com/office/drawing/2014/main" id="{B8145152-A593-4452-9993-C8227F099D5C}"/>
              </a:ext>
            </a:extLst>
          </p:cNvPr>
          <p:cNvPicPr>
            <a:picLocks noChangeAspect="1"/>
          </p:cNvPicPr>
          <p:nvPr/>
        </p:nvPicPr>
        <p:blipFill>
          <a:blip r:embed="rId4"/>
          <a:stretch>
            <a:fillRect/>
          </a:stretch>
        </p:blipFill>
        <p:spPr>
          <a:xfrm>
            <a:off x="3207874" y="742078"/>
            <a:ext cx="6296343" cy="5110903"/>
          </a:xfrm>
          <a:prstGeom prst="rect">
            <a:avLst/>
          </a:prstGeom>
        </p:spPr>
      </p:pic>
    </p:spTree>
    <p:extLst>
      <p:ext uri="{BB962C8B-B14F-4D97-AF65-F5344CB8AC3E}">
        <p14:creationId xmlns:p14="http://schemas.microsoft.com/office/powerpoint/2010/main" val="3221900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dirty="0">
                <a:solidFill>
                  <a:srgbClr val="000000"/>
                </a:solidFill>
                <a:effectLst/>
                <a:latin typeface="Times New Roman" panose="02020603050405020304" pitchFamily="18" charset="0"/>
                <a:ea typeface="Times New Roman" panose="02020603050405020304" pitchFamily="18" charset="0"/>
              </a:rPr>
              <a:t> </a:t>
            </a:r>
            <a:endParaRPr lang="it-IT" sz="1200" dirty="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3" name="CasellaDiTesto 2"/>
          <p:cNvSpPr txBox="1"/>
          <p:nvPr/>
        </p:nvSpPr>
        <p:spPr>
          <a:xfrm>
            <a:off x="1869975" y="2184136"/>
            <a:ext cx="9787944" cy="4339650"/>
          </a:xfrm>
          <a:prstGeom prst="rect">
            <a:avLst/>
          </a:prstGeom>
          <a:noFill/>
        </p:spPr>
        <p:txBody>
          <a:bodyPr wrap="square" rtlCol="0">
            <a:spAutoFit/>
          </a:bodyPr>
          <a:lstStyle/>
          <a:p>
            <a:r>
              <a:rPr lang="it-IT" sz="2400" b="1" dirty="0"/>
              <a:t>Final remarks</a:t>
            </a:r>
            <a:endParaRPr lang="it-IT" b="1" dirty="0"/>
          </a:p>
          <a:p>
            <a:r>
              <a:rPr lang="en-US" dirty="0"/>
              <a:t>1 - HFRs offer an unprecedented opportunity to take a step forward in the understanding of coastal ocean processes and transport mechanisms along the European coasts</a:t>
            </a:r>
          </a:p>
          <a:p>
            <a:endParaRPr lang="en-US" dirty="0"/>
          </a:p>
          <a:p>
            <a:r>
              <a:rPr lang="en-US" dirty="0"/>
              <a:t>2- Increasing applications of HFR in notable issues like the Marine Strategy Framework Directive (MSFD), the sustainable development of the Blue economy or the maritime safety (</a:t>
            </a:r>
            <a:r>
              <a:rPr lang="it-IT" b="1" dirty="0"/>
              <a:t>Most commonly identified users: Academia and Marine Safety agencies)</a:t>
            </a:r>
          </a:p>
          <a:p>
            <a:endParaRPr lang="en-US" dirty="0"/>
          </a:p>
          <a:p>
            <a:r>
              <a:rPr lang="en-US" dirty="0"/>
              <a:t>3 -To reach the potential that this technology can offer to the European coastal operational oceanography, the HFR and EOOS community need to elaborate a broad plan towards the establishment of a real and effective European HFR Network, in coherence with the existing initiatives at international levels. </a:t>
            </a:r>
          </a:p>
          <a:p>
            <a:r>
              <a:rPr lang="en-US" dirty="0"/>
              <a:t> </a:t>
            </a:r>
            <a:endParaRPr lang="es-ES" dirty="0"/>
          </a:p>
          <a:p>
            <a:pPr lvl="2"/>
            <a:endParaRPr lang="it-IT" b="1" dirty="0"/>
          </a:p>
          <a:p>
            <a:pPr marL="1257300" lvl="2" indent="-342900">
              <a:buFont typeface="+mj-lt"/>
              <a:buAutoNum type="arabicPeriod"/>
            </a:pPr>
            <a:endParaRPr lang="it-IT" b="1" dirty="0"/>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1" name="21 Cuadro de texto"/>
          <p:cNvSpPr txBox="1">
            <a:spLocks/>
          </p:cNvSpPr>
          <p:nvPr/>
        </p:nvSpPr>
        <p:spPr>
          <a:xfrm>
            <a:off x="3368429" y="6223749"/>
            <a:ext cx="4733925" cy="600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dirty="0">
                <a:solidFill>
                  <a:srgbClr val="000000"/>
                </a:solidFill>
                <a:effectLst/>
                <a:latin typeface="Cambria" panose="02040503050406030204" pitchFamily="18" charset="0"/>
                <a:ea typeface="Times New Roman" panose="02020603050405020304" pitchFamily="18" charset="0"/>
              </a:rPr>
              <a:t>CMEMS Service Evolution 21-SE-CALL1</a:t>
            </a:r>
            <a:endParaRPr lang="it-IT" sz="12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dirty="0">
                <a:solidFill>
                  <a:srgbClr val="000000"/>
                </a:solidFill>
                <a:effectLst/>
                <a:latin typeface="Cambria" panose="02040503050406030204" pitchFamily="18" charset="0"/>
                <a:ea typeface="Times New Roman" panose="02020603050405020304" pitchFamily="18" charset="0"/>
              </a:rPr>
              <a:t>Lot5: INCREASE project</a:t>
            </a:r>
            <a:endParaRPr lang="it-IT" sz="12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800" b="1" dirty="0">
                <a:solidFill>
                  <a:srgbClr val="000000"/>
                </a:solidFill>
                <a:effectLst/>
                <a:latin typeface="Cambria" panose="02040503050406030204" pitchFamily="18" charset="0"/>
                <a:ea typeface="Times New Roman" panose="02020603050405020304" pitchFamily="18" charset="0"/>
              </a:rPr>
              <a:t>Innovation and Networking for the integration of Coastal Radars into European </a:t>
            </a:r>
            <a:r>
              <a:rPr lang="en-US" sz="800" b="1" dirty="0" err="1">
                <a:solidFill>
                  <a:srgbClr val="000000"/>
                </a:solidFill>
                <a:effectLst/>
                <a:latin typeface="Cambria" panose="02040503050406030204" pitchFamily="18" charset="0"/>
                <a:ea typeface="Times New Roman" panose="02020603050405020304" pitchFamily="18" charset="0"/>
              </a:rPr>
              <a:t>mArine</a:t>
            </a:r>
            <a:r>
              <a:rPr lang="en-US" sz="800" b="1" dirty="0">
                <a:solidFill>
                  <a:srgbClr val="000000"/>
                </a:solidFill>
                <a:effectLst/>
                <a:latin typeface="Cambria" panose="02040503050406030204" pitchFamily="18" charset="0"/>
                <a:ea typeface="Times New Roman" panose="02020603050405020304" pitchFamily="18" charset="0"/>
              </a:rPr>
              <a:t> </a:t>
            </a:r>
            <a:r>
              <a:rPr lang="en-US" sz="800" b="1" dirty="0" err="1">
                <a:solidFill>
                  <a:srgbClr val="000000"/>
                </a:solidFill>
                <a:effectLst/>
                <a:latin typeface="Cambria" panose="02040503050406030204" pitchFamily="18" charset="0"/>
                <a:ea typeface="Times New Roman" panose="02020603050405020304" pitchFamily="18" charset="0"/>
              </a:rPr>
              <a:t>SErvices</a:t>
            </a:r>
            <a:endParaRPr lang="it-IT" sz="12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1000" b="1" dirty="0">
                <a:solidFill>
                  <a:srgbClr val="000000"/>
                </a:solidFill>
                <a:effectLst/>
                <a:latin typeface="Cambria" panose="02040503050406030204" pitchFamily="18" charset="0"/>
                <a:ea typeface="Times New Roman" panose="02020603050405020304" pitchFamily="18" charset="0"/>
              </a:rPr>
              <a:t> </a:t>
            </a:r>
            <a:endParaRPr lang="it-IT" sz="1200" dirty="0">
              <a:solidFill>
                <a:srgbClr val="000000"/>
              </a:solidFill>
              <a:effectLst/>
              <a:latin typeface="Times New Roman" panose="02020603050405020304" pitchFamily="18" charset="0"/>
              <a:ea typeface="Times New Roman" panose="02020603050405020304" pitchFamily="18" charset="0"/>
            </a:endParaRPr>
          </a:p>
        </p:txBody>
      </p:sp>
      <p:sp>
        <p:nvSpPr>
          <p:cNvPr id="13" name="Rettangolo 12"/>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sp>
        <p:nvSpPr>
          <p:cNvPr id="6" name="Rectángulo 5">
            <a:extLst>
              <a:ext uri="{FF2B5EF4-FFF2-40B4-BE49-F238E27FC236}">
                <a16:creationId xmlns:a16="http://schemas.microsoft.com/office/drawing/2014/main" id="{957B768B-8871-4389-9E90-63B24D6F353D}"/>
              </a:ext>
            </a:extLst>
          </p:cNvPr>
          <p:cNvSpPr/>
          <p:nvPr/>
        </p:nvSpPr>
        <p:spPr>
          <a:xfrm>
            <a:off x="3435928" y="228600"/>
            <a:ext cx="6096000" cy="1643527"/>
          </a:xfrm>
          <a:prstGeom prst="rect">
            <a:avLst/>
          </a:prstGeom>
        </p:spPr>
        <p:txBody>
          <a:bodyPr>
            <a:spAutoFit/>
          </a:bodyPr>
          <a:lstStyle/>
          <a:p>
            <a:pPr lvl="0" algn="ctr"/>
            <a:r>
              <a:rPr lang="en-US" sz="3200" b="1" dirty="0">
                <a:solidFill>
                  <a:srgbClr val="17365D"/>
                </a:solidFill>
                <a:latin typeface="Arial" panose="020B0604020202020204" pitchFamily="34" charset="0"/>
                <a:ea typeface="Arial" panose="020B0604020202020204" pitchFamily="34" charset="0"/>
                <a:cs typeface="Arial" panose="020B0604020202020204" pitchFamily="34" charset="0"/>
              </a:rPr>
              <a:t>INCREASE HF Radar</a:t>
            </a:r>
          </a:p>
          <a:p>
            <a:pPr lvl="0" algn="ctr"/>
            <a:r>
              <a:rPr lang="en-US" sz="3200" b="1" dirty="0">
                <a:solidFill>
                  <a:srgbClr val="17365D"/>
                </a:solidFill>
                <a:latin typeface="Arial" panose="020B0604020202020204" pitchFamily="34" charset="0"/>
                <a:ea typeface="Arial" panose="020B0604020202020204" pitchFamily="34" charset="0"/>
                <a:cs typeface="Arial" panose="020B0604020202020204" pitchFamily="34" charset="0"/>
              </a:rPr>
              <a:t>Users Workshop</a:t>
            </a:r>
            <a:endParaRPr lang="it-IT"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indent="228600" algn="ctr">
              <a:lnSpc>
                <a:spcPct val="115000"/>
              </a:lnSpc>
            </a:pPr>
            <a:r>
              <a:rPr lang="en-GB" sz="3200" i="1" dirty="0">
                <a:solidFill>
                  <a:srgbClr val="00B050"/>
                </a:solidFill>
                <a:latin typeface="Arial" panose="020B0604020202020204" pitchFamily="34" charset="0"/>
                <a:ea typeface="Times New Roman" panose="02020603050405020304" pitchFamily="18" charset="0"/>
                <a:cs typeface="Arial" panose="020B0604020202020204" pitchFamily="34" charset="0"/>
              </a:rPr>
              <a:t>HF radar applications</a:t>
            </a:r>
            <a:endParaRPr lang="es-ES" dirty="0"/>
          </a:p>
        </p:txBody>
      </p:sp>
    </p:spTree>
    <p:extLst>
      <p:ext uri="{BB962C8B-B14F-4D97-AF65-F5344CB8AC3E}">
        <p14:creationId xmlns:p14="http://schemas.microsoft.com/office/powerpoint/2010/main" val="3357563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48574" y="228600"/>
            <a:ext cx="10228777" cy="492122"/>
          </a:xfrm>
          <a:prstGeom prst="rect">
            <a:avLst/>
          </a:prstGeom>
        </p:spPr>
        <p:txBody>
          <a:bodyPr wrap="square">
            <a:spAutoFit/>
          </a:bodyPr>
          <a:lstStyle/>
          <a:p>
            <a:pPr indent="228600">
              <a:lnSpc>
                <a:spcPct val="115000"/>
              </a:lnSpc>
            </a:pPr>
            <a:r>
              <a:rPr lang="en-US" sz="2400" b="1" i="1" dirty="0">
                <a:solidFill>
                  <a:srgbClr val="00B050"/>
                </a:solidFill>
                <a:latin typeface="Calibri" panose="020F0502020204030204" pitchFamily="34" charset="0"/>
                <a:cs typeface="Arial" panose="020B0604020202020204" pitchFamily="34" charset="0"/>
              </a:rPr>
              <a:t>General view of HFR systems applications</a:t>
            </a:r>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4" name="Rettangolo 12">
            <a:extLst>
              <a:ext uri="{FF2B5EF4-FFF2-40B4-BE49-F238E27FC236}">
                <a16:creationId xmlns:a16="http://schemas.microsoft.com/office/drawing/2014/main" id="{F03B7FAF-093B-41D3-904B-E84878491FDF}"/>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pic>
        <p:nvPicPr>
          <p:cNvPr id="13" name="Imagen 12">
            <a:extLst>
              <a:ext uri="{FF2B5EF4-FFF2-40B4-BE49-F238E27FC236}">
                <a16:creationId xmlns:a16="http://schemas.microsoft.com/office/drawing/2014/main" id="{FF5157C5-CDD6-4C5B-A0AC-F91CA6EF8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574" y="1997291"/>
            <a:ext cx="4043377" cy="375960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5" name="Picture 18">
            <a:extLst>
              <a:ext uri="{FF2B5EF4-FFF2-40B4-BE49-F238E27FC236}">
                <a16:creationId xmlns:a16="http://schemas.microsoft.com/office/drawing/2014/main" id="{EB4DB44F-19A5-495D-AB09-AEBD7F96ED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024" b="6068"/>
          <a:stretch>
            <a:fillRect/>
          </a:stretch>
        </p:blipFill>
        <p:spPr bwMode="auto">
          <a:xfrm>
            <a:off x="4873658" y="1108867"/>
            <a:ext cx="5515673" cy="282118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6" name="Picture 19">
            <a:extLst>
              <a:ext uri="{FF2B5EF4-FFF2-40B4-BE49-F238E27FC236}">
                <a16:creationId xmlns:a16="http://schemas.microsoft.com/office/drawing/2014/main" id="{ACC986F1-1DC5-4A57-9E26-9F42387707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9523" y="3657599"/>
            <a:ext cx="2886088" cy="31588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21 Rectángulo">
            <a:extLst>
              <a:ext uri="{FF2B5EF4-FFF2-40B4-BE49-F238E27FC236}">
                <a16:creationId xmlns:a16="http://schemas.microsoft.com/office/drawing/2014/main" id="{50555C23-0C3E-488E-A7E7-C68C47EE1B44}"/>
              </a:ext>
            </a:extLst>
          </p:cNvPr>
          <p:cNvSpPr>
            <a:spLocks noChangeArrowheads="1"/>
          </p:cNvSpPr>
          <p:nvPr/>
        </p:nvSpPr>
        <p:spPr bwMode="auto">
          <a:xfrm>
            <a:off x="9195611" y="5743256"/>
            <a:ext cx="29413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s-ES" altLang="es-ES" dirty="0">
                <a:latin typeface="Arial Rounded MT Bold" panose="020F0704030504030204" pitchFamily="34" charset="0"/>
              </a:rPr>
              <a:t>Asia and </a:t>
            </a:r>
            <a:r>
              <a:rPr lang="es-ES" altLang="es-ES" dirty="0" err="1">
                <a:latin typeface="Arial Rounded MT Bold" panose="020F0704030504030204" pitchFamily="34" charset="0"/>
              </a:rPr>
              <a:t>Oceanie</a:t>
            </a:r>
            <a:endParaRPr lang="es-ES" altLang="es-ES" dirty="0">
              <a:latin typeface="Arial Rounded MT Bold" panose="020F0704030504030204" pitchFamily="34" charset="0"/>
            </a:endParaRPr>
          </a:p>
          <a:p>
            <a:pPr eaLnBrk="1" hangingPunct="1">
              <a:spcBef>
                <a:spcPct val="0"/>
              </a:spcBef>
              <a:buFontTx/>
              <a:buNone/>
            </a:pPr>
            <a:r>
              <a:rPr lang="es-ES_tradnl" altLang="es-ES" sz="1600" dirty="0">
                <a:latin typeface="+mn-lt"/>
              </a:rPr>
              <a:t>(</a:t>
            </a:r>
            <a:r>
              <a:rPr lang="es-ES" altLang="es-ES" sz="1600" dirty="0" err="1">
                <a:latin typeface="+mn-lt"/>
              </a:rPr>
              <a:t>Fujii</a:t>
            </a:r>
            <a:r>
              <a:rPr lang="es-ES" altLang="es-ES" sz="1600" dirty="0">
                <a:latin typeface="+mn-lt"/>
              </a:rPr>
              <a:t> et al. 2013 – </a:t>
            </a:r>
            <a:r>
              <a:rPr lang="es-ES" altLang="es-ES" sz="1600" dirty="0" err="1">
                <a:latin typeface="+mn-lt"/>
              </a:rPr>
              <a:t>Ocean</a:t>
            </a:r>
            <a:r>
              <a:rPr lang="es-ES" altLang="es-ES" sz="1600" dirty="0">
                <a:latin typeface="+mn-lt"/>
              </a:rPr>
              <a:t> </a:t>
            </a:r>
            <a:r>
              <a:rPr lang="es-ES" altLang="es-ES" sz="1600" dirty="0" err="1">
                <a:latin typeface="+mn-lt"/>
              </a:rPr>
              <a:t>Science</a:t>
            </a:r>
            <a:r>
              <a:rPr lang="es-ES" altLang="es-ES" sz="1600" dirty="0">
                <a:latin typeface="+mn-lt"/>
              </a:rPr>
              <a:t> </a:t>
            </a:r>
            <a:r>
              <a:rPr lang="es-ES" altLang="es-ES" sz="1600" dirty="0" err="1">
                <a:latin typeface="+mn-lt"/>
              </a:rPr>
              <a:t>Journal</a:t>
            </a:r>
            <a:r>
              <a:rPr lang="es-ES" altLang="es-ES" sz="1600" dirty="0">
                <a:latin typeface="+mn-lt"/>
              </a:rPr>
              <a:t>)  </a:t>
            </a:r>
          </a:p>
        </p:txBody>
      </p:sp>
      <p:sp>
        <p:nvSpPr>
          <p:cNvPr id="19" name="22 Rectángulo">
            <a:extLst>
              <a:ext uri="{FF2B5EF4-FFF2-40B4-BE49-F238E27FC236}">
                <a16:creationId xmlns:a16="http://schemas.microsoft.com/office/drawing/2014/main" id="{4329056A-4389-48B5-89D0-1998A6842901}"/>
              </a:ext>
            </a:extLst>
          </p:cNvPr>
          <p:cNvSpPr>
            <a:spLocks noChangeArrowheads="1"/>
          </p:cNvSpPr>
          <p:nvPr/>
        </p:nvSpPr>
        <p:spPr bwMode="auto">
          <a:xfrm>
            <a:off x="10389331" y="2434259"/>
            <a:ext cx="1747626" cy="149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20000"/>
              </a:spcBef>
              <a:defRPr/>
            </a:pPr>
            <a:r>
              <a:rPr lang="es-ES" altLang="es-ES" dirty="0">
                <a:latin typeface="Arial Rounded MT Bold" panose="020F0704030504030204" pitchFamily="34" charset="0"/>
              </a:rPr>
              <a:t>USA</a:t>
            </a:r>
          </a:p>
          <a:p>
            <a:pPr eaLnBrk="1" hangingPunct="1">
              <a:spcBef>
                <a:spcPct val="20000"/>
              </a:spcBef>
              <a:defRPr/>
            </a:pPr>
            <a:r>
              <a:rPr lang="es-ES" altLang="es-ES" sz="1600" dirty="0">
                <a:latin typeface="+mn-lt"/>
              </a:rPr>
              <a:t>(</a:t>
            </a:r>
            <a:r>
              <a:rPr lang="en-US" sz="1600" dirty="0">
                <a:latin typeface="+mn-lt"/>
              </a:rPr>
              <a:t>Paduan and Washburn, 2013 -Annual Review of Marine Science )</a:t>
            </a:r>
            <a:endParaRPr lang="es-ES" altLang="es-ES" sz="1600" dirty="0">
              <a:latin typeface="+mn-lt"/>
            </a:endParaRPr>
          </a:p>
        </p:txBody>
      </p:sp>
      <p:sp>
        <p:nvSpPr>
          <p:cNvPr id="21" name="22 Rectángulo">
            <a:extLst>
              <a:ext uri="{FF2B5EF4-FFF2-40B4-BE49-F238E27FC236}">
                <a16:creationId xmlns:a16="http://schemas.microsoft.com/office/drawing/2014/main" id="{1EF4D68E-9291-45A0-BA06-A1506F3DF478}"/>
              </a:ext>
            </a:extLst>
          </p:cNvPr>
          <p:cNvSpPr>
            <a:spLocks noChangeArrowheads="1"/>
          </p:cNvSpPr>
          <p:nvPr/>
        </p:nvSpPr>
        <p:spPr bwMode="auto">
          <a:xfrm>
            <a:off x="1628580" y="5702036"/>
            <a:ext cx="4283363"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20000"/>
              </a:spcBef>
              <a:defRPr/>
            </a:pPr>
            <a:r>
              <a:rPr lang="es-ES" altLang="es-ES" dirty="0">
                <a:latin typeface="Arial Rounded MT Bold" panose="020F0704030504030204" pitchFamily="34" charset="0"/>
              </a:rPr>
              <a:t>EUROPE</a:t>
            </a:r>
          </a:p>
          <a:p>
            <a:pPr eaLnBrk="1" hangingPunct="1">
              <a:spcBef>
                <a:spcPct val="20000"/>
              </a:spcBef>
              <a:defRPr/>
            </a:pPr>
            <a:r>
              <a:rPr lang="es-ES" altLang="es-ES" sz="1600" dirty="0">
                <a:latin typeface="+mn-lt"/>
              </a:rPr>
              <a:t>(</a:t>
            </a:r>
            <a:r>
              <a:rPr lang="en-US" sz="1600" dirty="0">
                <a:latin typeface="+mn-lt"/>
              </a:rPr>
              <a:t>Rubio et al., 2017 – Frontiers in Marine Systems)</a:t>
            </a:r>
            <a:endParaRPr lang="es-ES" altLang="es-ES" sz="1600" dirty="0">
              <a:latin typeface="+mn-lt"/>
            </a:endParaRPr>
          </a:p>
        </p:txBody>
      </p:sp>
      <p:sp>
        <p:nvSpPr>
          <p:cNvPr id="23" name="Rectángulo 22">
            <a:extLst>
              <a:ext uri="{FF2B5EF4-FFF2-40B4-BE49-F238E27FC236}">
                <a16:creationId xmlns:a16="http://schemas.microsoft.com/office/drawing/2014/main" id="{FF1EFED7-4D96-4506-87A8-98EB0589F371}"/>
              </a:ext>
            </a:extLst>
          </p:cNvPr>
          <p:cNvSpPr/>
          <p:nvPr/>
        </p:nvSpPr>
        <p:spPr>
          <a:xfrm>
            <a:off x="1748574" y="656476"/>
            <a:ext cx="9639005" cy="794064"/>
          </a:xfrm>
          <a:prstGeom prst="rect">
            <a:avLst/>
          </a:prstGeom>
        </p:spPr>
        <p:txBody>
          <a:bodyPr wrap="square">
            <a:spAutoFit/>
          </a:bodyPr>
          <a:lstStyle/>
          <a:p>
            <a:pPr indent="228600">
              <a:lnSpc>
                <a:spcPct val="115000"/>
              </a:lnSpc>
              <a:spcAft>
                <a:spcPts val="0"/>
              </a:spcAft>
            </a:pPr>
            <a:r>
              <a:rPr lang="en-GB" sz="2400" i="1" dirty="0">
                <a:solidFill>
                  <a:srgbClr val="00B050"/>
                </a:solidFill>
                <a:latin typeface="Calibri" panose="020F0502020204030204" pitchFamily="34" charset="0"/>
                <a:cs typeface="Arial" panose="020B0604020202020204" pitchFamily="34" charset="0"/>
              </a:rPr>
              <a:t>HFRs being used worldwide for several applications… and growing number</a:t>
            </a:r>
          </a:p>
          <a:p>
            <a:pPr marL="360363"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52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41C98EA-67D9-44E6-9E9F-5342DC31221E}"/>
              </a:ext>
            </a:extLst>
          </p:cNvPr>
          <p:cNvPicPr>
            <a:picLocks noChangeAspect="1"/>
          </p:cNvPicPr>
          <p:nvPr/>
        </p:nvPicPr>
        <p:blipFill>
          <a:blip r:embed="rId2"/>
          <a:stretch>
            <a:fillRect/>
          </a:stretch>
        </p:blipFill>
        <p:spPr>
          <a:xfrm>
            <a:off x="5718099" y="1308951"/>
            <a:ext cx="5816927" cy="2136751"/>
          </a:xfrm>
          <a:prstGeom prst="rect">
            <a:avLst/>
          </a:prstGeom>
        </p:spPr>
      </p:pic>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48574" y="228600"/>
            <a:ext cx="10228777" cy="492122"/>
          </a:xfrm>
          <a:prstGeom prst="rect">
            <a:avLst/>
          </a:prstGeom>
        </p:spPr>
        <p:txBody>
          <a:bodyPr wrap="square">
            <a:spAutoFit/>
          </a:bodyPr>
          <a:lstStyle/>
          <a:p>
            <a:pPr indent="228600">
              <a:lnSpc>
                <a:spcPct val="115000"/>
              </a:lnSpc>
            </a:pPr>
            <a:r>
              <a:rPr lang="en-US" sz="2400" b="1" i="1" dirty="0">
                <a:solidFill>
                  <a:srgbClr val="00B050"/>
                </a:solidFill>
                <a:latin typeface="Calibri" panose="020F0502020204030204" pitchFamily="34" charset="0"/>
                <a:cs typeface="Arial" panose="020B0604020202020204" pitchFamily="34" charset="0"/>
              </a:rPr>
              <a:t>General view of HFR systems applications</a:t>
            </a:r>
          </a:p>
        </p:txBody>
      </p:sp>
      <p:pic>
        <p:nvPicPr>
          <p:cNvPr id="10" name="Image 0" descr="Diapositive1.jpg"/>
          <p:cNvPicPr/>
          <p:nvPr/>
        </p:nvPicPr>
        <p:blipFill rotWithShape="1">
          <a:blip r:embed="rId4"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4" name="Rettangolo 12">
            <a:extLst>
              <a:ext uri="{FF2B5EF4-FFF2-40B4-BE49-F238E27FC236}">
                <a16:creationId xmlns:a16="http://schemas.microsoft.com/office/drawing/2014/main" id="{F03B7FAF-093B-41D3-904B-E84878491FDF}"/>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sp>
        <p:nvSpPr>
          <p:cNvPr id="3" name="Rectángulo: esquinas redondeadas 2">
            <a:extLst>
              <a:ext uri="{FF2B5EF4-FFF2-40B4-BE49-F238E27FC236}">
                <a16:creationId xmlns:a16="http://schemas.microsoft.com/office/drawing/2014/main" id="{74C2E811-E412-4470-8CA1-7A8EE036BF9C}"/>
              </a:ext>
            </a:extLst>
          </p:cNvPr>
          <p:cNvSpPr/>
          <p:nvPr/>
        </p:nvSpPr>
        <p:spPr>
          <a:xfrm>
            <a:off x="1490097" y="3849722"/>
            <a:ext cx="3924463" cy="2375297"/>
          </a:xfrm>
          <a:prstGeom prst="roundRect">
            <a:avLst>
              <a:gd name="adj" fmla="val 5862"/>
            </a:avLst>
          </a:prstGeom>
          <a:ln w="38100"/>
        </p:spPr>
        <p:style>
          <a:lnRef idx="2">
            <a:schemeClr val="accent2"/>
          </a:lnRef>
          <a:fillRef idx="1">
            <a:schemeClr val="lt1"/>
          </a:fillRef>
          <a:effectRef idx="0">
            <a:schemeClr val="accent2"/>
          </a:effectRef>
          <a:fontRef idx="minor">
            <a:schemeClr val="dk1"/>
          </a:fontRef>
        </p:style>
        <p:txBody>
          <a:bodyPr wrap="square" anchor="ctr">
            <a:spAutoFit/>
          </a:bodyPr>
          <a:lstStyle/>
          <a:p>
            <a:pPr>
              <a:spcAft>
                <a:spcPts val="0"/>
              </a:spcAft>
              <a:tabLst>
                <a:tab pos="2865438" algn="l"/>
                <a:tab pos="3054350" algn="l"/>
              </a:tabLst>
            </a:pPr>
            <a:r>
              <a:rPr lang="en-GB" b="1" dirty="0">
                <a:latin typeface="Times New Roman" panose="02020603050405020304" pitchFamily="18" charset="0"/>
                <a:ea typeface="Times New Roman" panose="02020603050405020304" pitchFamily="18" charset="0"/>
                <a:cs typeface="Times New Roman" panose="02020603050405020304" pitchFamily="18" charset="0"/>
              </a:rPr>
              <a:t>Long term data series</a:t>
            </a:r>
            <a:r>
              <a:rPr lang="en-GB" dirty="0">
                <a:latin typeface="Times New Roman" panose="02020603050405020304" pitchFamily="18" charset="0"/>
                <a:ea typeface="Times New Roman" panose="02020603050405020304" pitchFamily="18" charset="0"/>
                <a:cs typeface="Times New Roman" panose="02020603050405020304" pitchFamily="18" charset="0"/>
              </a:rPr>
              <a:t> and/or data exploitation:</a:t>
            </a:r>
          </a:p>
          <a:p>
            <a:pPr marL="360363">
              <a:spcAft>
                <a:spcPts val="0"/>
              </a:spcAft>
              <a:tabLst>
                <a:tab pos="2865438" algn="l"/>
                <a:tab pos="305435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 study of ocean processes: inertial oscillations, tidal variability, (sub)mesoscale coastal processes, </a:t>
            </a:r>
          </a:p>
          <a:p>
            <a:pPr marL="360363">
              <a:spcAft>
                <a:spcPts val="0"/>
              </a:spcAft>
              <a:tabLst>
                <a:tab pos="2865438" algn="l"/>
                <a:tab pos="305435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 connectivity between marine areas</a:t>
            </a:r>
          </a:p>
          <a:p>
            <a:pPr marL="360363">
              <a:spcAft>
                <a:spcPts val="0"/>
              </a:spcAft>
              <a:tabLst>
                <a:tab pos="2865438" algn="l"/>
                <a:tab pos="305435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-air-sea interactions…</a:t>
            </a:r>
          </a:p>
        </p:txBody>
      </p:sp>
      <p:sp>
        <p:nvSpPr>
          <p:cNvPr id="4" name="Rectángulo 3">
            <a:extLst>
              <a:ext uri="{FF2B5EF4-FFF2-40B4-BE49-F238E27FC236}">
                <a16:creationId xmlns:a16="http://schemas.microsoft.com/office/drawing/2014/main" id="{DA756B2E-734E-4DE0-8BFD-EC6516350839}"/>
              </a:ext>
            </a:extLst>
          </p:cNvPr>
          <p:cNvSpPr/>
          <p:nvPr/>
        </p:nvSpPr>
        <p:spPr>
          <a:xfrm>
            <a:off x="5546037" y="720722"/>
            <a:ext cx="6338853" cy="3416320"/>
          </a:xfrm>
          <a:prstGeom prst="rect">
            <a:avLst/>
          </a:prstGeom>
        </p:spPr>
        <p:txBody>
          <a:bodyPr wrap="square">
            <a:spAutoFit/>
          </a:bodyPr>
          <a:lstStyle/>
          <a:p>
            <a:pPr algn="just">
              <a:spcAft>
                <a:spcPts val="0"/>
              </a:spcAft>
            </a:pPr>
            <a:r>
              <a:rPr lang="en-GB" b="1" dirty="0">
                <a:latin typeface="Times New Roman" panose="02020603050405020304" pitchFamily="18" charset="0"/>
                <a:ea typeface="Times New Roman" panose="02020603050405020304" pitchFamily="18" charset="0"/>
                <a:cs typeface="Times New Roman" panose="02020603050405020304" pitchFamily="18" charset="0"/>
              </a:rPr>
              <a:t>Direct use of data:</a:t>
            </a:r>
          </a:p>
          <a:p>
            <a:pPr algn="just">
              <a:spcAft>
                <a:spcPts val="0"/>
              </a:spcAft>
            </a:pPr>
            <a:r>
              <a:rPr lang="en-GB" b="1" dirty="0">
                <a:latin typeface="Times New Roman" panose="02020603050405020304" pitchFamily="18" charset="0"/>
                <a:ea typeface="Times New Roman" panose="02020603050405020304" pitchFamily="18" charset="0"/>
                <a:cs typeface="Times New Roman" panose="02020603050405020304" pitchFamily="18" charset="0"/>
              </a:rPr>
              <a:t>- </a:t>
            </a:r>
            <a:r>
              <a:rPr lang="en-GB" dirty="0">
                <a:latin typeface="Times New Roman" panose="02020603050405020304" pitchFamily="18" charset="0"/>
                <a:ea typeface="Times New Roman" panose="02020603050405020304" pitchFamily="18" charset="0"/>
                <a:cs typeface="Times New Roman" panose="02020603050405020304" pitchFamily="18" charset="0"/>
              </a:rPr>
              <a:t>UV fields, waves, wind direction, discrete targets</a:t>
            </a: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GB" b="1" dirty="0">
                <a:latin typeface="Times New Roman" panose="02020603050405020304" pitchFamily="18" charset="0"/>
                <a:ea typeface="Times New Roman" panose="02020603050405020304" pitchFamily="18" charset="0"/>
                <a:cs typeface="Times New Roman" panose="02020603050405020304" pitchFamily="18" charset="0"/>
              </a:rPr>
              <a:t>Derived products</a:t>
            </a:r>
            <a:r>
              <a:rPr lang="en-GB"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GB" dirty="0">
                <a:latin typeface="Times New Roman" panose="02020603050405020304" pitchFamily="18" charset="0"/>
                <a:ea typeface="Times New Roman" panose="02020603050405020304" pitchFamily="18" charset="0"/>
                <a:cs typeface="Times New Roman" panose="02020603050405020304" pitchFamily="18" charset="0"/>
              </a:rPr>
              <a:t>-Lagrangian models, gap-filled data…</a:t>
            </a:r>
            <a:endParaRPr lang="es-ES"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Rectángulo: esquinas redondeadas 12">
            <a:extLst>
              <a:ext uri="{FF2B5EF4-FFF2-40B4-BE49-F238E27FC236}">
                <a16:creationId xmlns:a16="http://schemas.microsoft.com/office/drawing/2014/main" id="{2AAFAB2A-1A79-4095-9477-CDD934469F77}"/>
              </a:ext>
            </a:extLst>
          </p:cNvPr>
          <p:cNvSpPr/>
          <p:nvPr/>
        </p:nvSpPr>
        <p:spPr>
          <a:xfrm>
            <a:off x="1529112" y="1177922"/>
            <a:ext cx="3924463" cy="2375297"/>
          </a:xfrm>
          <a:prstGeom prst="roundRect">
            <a:avLst>
              <a:gd name="adj" fmla="val 5862"/>
            </a:avLst>
          </a:prstGeom>
          <a:ln w="38100"/>
        </p:spPr>
        <p:style>
          <a:lnRef idx="2">
            <a:schemeClr val="accent2"/>
          </a:lnRef>
          <a:fillRef idx="1">
            <a:schemeClr val="lt1"/>
          </a:fillRef>
          <a:effectRef idx="0">
            <a:schemeClr val="accent2"/>
          </a:effectRef>
          <a:fontRef idx="minor">
            <a:schemeClr val="dk1"/>
          </a:fontRef>
        </p:style>
        <p:txBody>
          <a:bodyPr wrap="square" anchor="ctr">
            <a:spAutoFit/>
          </a:bodyPr>
          <a:lstStyle/>
          <a:p>
            <a:pPr>
              <a:spcAft>
                <a:spcPts val="0"/>
              </a:spcAft>
              <a:tabLst>
                <a:tab pos="2865438" algn="l"/>
                <a:tab pos="3054350" algn="l"/>
              </a:tabLst>
            </a:pPr>
            <a:r>
              <a:rPr lang="en-GB" b="1" dirty="0">
                <a:latin typeface="Times New Roman" panose="02020603050405020304" pitchFamily="18" charset="0"/>
                <a:ea typeface="Times New Roman" panose="02020603050405020304" pitchFamily="18" charset="0"/>
                <a:cs typeface="Times New Roman" panose="02020603050405020304" pitchFamily="18" charset="0"/>
              </a:rPr>
              <a:t>Near real time or operational use </a:t>
            </a:r>
            <a:r>
              <a:rPr lang="en-GB" dirty="0">
                <a:latin typeface="Times New Roman" panose="02020603050405020304" pitchFamily="18" charset="0"/>
                <a:ea typeface="Times New Roman" panose="02020603050405020304" pitchFamily="18" charset="0"/>
                <a:cs typeface="Times New Roman" panose="02020603050405020304" pitchFamily="18" charset="0"/>
              </a:rPr>
              <a:t>of the data:</a:t>
            </a:r>
          </a:p>
          <a:p>
            <a:pPr marL="360363">
              <a:spcAft>
                <a:spcPts val="0"/>
              </a:spcAft>
              <a:tabLst>
                <a:tab pos="2865438" algn="l"/>
                <a:tab pos="305435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-study of surface drift of floating objects</a:t>
            </a:r>
          </a:p>
          <a:p>
            <a:pPr marL="360363">
              <a:spcAft>
                <a:spcPts val="0"/>
              </a:spcAft>
              <a:tabLst>
                <a:tab pos="2865438" algn="l"/>
                <a:tab pos="305435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-statistical methods for short term prediction</a:t>
            </a:r>
          </a:p>
          <a:p>
            <a:pPr marL="360363">
              <a:spcAft>
                <a:spcPts val="0"/>
              </a:spcAft>
              <a:tabLst>
                <a:tab pos="2865438" algn="l"/>
                <a:tab pos="3054350"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-model-data comparisons or data assimilation in models…</a:t>
            </a:r>
            <a:endParaRPr lang="es-ES"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22" name="Imagen 21">
            <a:extLst>
              <a:ext uri="{FF2B5EF4-FFF2-40B4-BE49-F238E27FC236}">
                <a16:creationId xmlns:a16="http://schemas.microsoft.com/office/drawing/2014/main" id="{A067701B-BFD1-41D7-9283-1EE42D59C7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0791" y="4052957"/>
            <a:ext cx="3506530" cy="2629897"/>
          </a:xfrm>
          <a:prstGeom prst="rect">
            <a:avLst/>
          </a:prstGeom>
        </p:spPr>
      </p:pic>
      <p:pic>
        <p:nvPicPr>
          <p:cNvPr id="30" name="Imagen 29">
            <a:extLst>
              <a:ext uri="{FF2B5EF4-FFF2-40B4-BE49-F238E27FC236}">
                <a16:creationId xmlns:a16="http://schemas.microsoft.com/office/drawing/2014/main" id="{7100AC46-D37A-4B8C-8383-628E18017FD8}"/>
              </a:ext>
            </a:extLst>
          </p:cNvPr>
          <p:cNvPicPr>
            <a:picLocks noChangeAspect="1"/>
          </p:cNvPicPr>
          <p:nvPr/>
        </p:nvPicPr>
        <p:blipFill>
          <a:blip r:embed="rId6"/>
          <a:stretch>
            <a:fillRect/>
          </a:stretch>
        </p:blipFill>
        <p:spPr>
          <a:xfrm>
            <a:off x="8626562" y="4094123"/>
            <a:ext cx="3393511" cy="2547564"/>
          </a:xfrm>
          <a:prstGeom prst="rect">
            <a:avLst/>
          </a:prstGeom>
        </p:spPr>
      </p:pic>
      <p:sp>
        <p:nvSpPr>
          <p:cNvPr id="2048" name="Rectángulo 2047">
            <a:extLst>
              <a:ext uri="{FF2B5EF4-FFF2-40B4-BE49-F238E27FC236}">
                <a16:creationId xmlns:a16="http://schemas.microsoft.com/office/drawing/2014/main" id="{844CD5B9-7E39-492B-B98D-E9B497FDB565}"/>
              </a:ext>
            </a:extLst>
          </p:cNvPr>
          <p:cNvSpPr/>
          <p:nvPr/>
        </p:nvSpPr>
        <p:spPr>
          <a:xfrm>
            <a:off x="8638745" y="6477605"/>
            <a:ext cx="3246145" cy="369332"/>
          </a:xfrm>
          <a:prstGeom prst="rect">
            <a:avLst/>
          </a:prstGeom>
        </p:spPr>
        <p:txBody>
          <a:bodyPr wrap="none">
            <a:spAutoFit/>
          </a:bodyPr>
          <a:lstStyle/>
          <a:p>
            <a:r>
              <a:rPr lang="es-ES" i="1" dirty="0"/>
              <a:t>Rubio et al. </a:t>
            </a:r>
            <a:r>
              <a:rPr lang="es-ES" i="1" dirty="0" err="1"/>
              <a:t>Under</a:t>
            </a:r>
            <a:r>
              <a:rPr lang="es-ES" i="1" dirty="0"/>
              <a:t> </a:t>
            </a:r>
            <a:r>
              <a:rPr lang="es-ES" i="1" dirty="0" err="1"/>
              <a:t>review</a:t>
            </a:r>
            <a:r>
              <a:rPr lang="es-ES" i="1" dirty="0"/>
              <a:t> </a:t>
            </a:r>
            <a:r>
              <a:rPr lang="es-ES" i="1" dirty="0" err="1"/>
              <a:t>for</a:t>
            </a:r>
            <a:r>
              <a:rPr lang="es-ES" i="1" dirty="0"/>
              <a:t> RSE</a:t>
            </a:r>
            <a:endParaRPr lang="es-ES" dirty="0"/>
          </a:p>
        </p:txBody>
      </p:sp>
    </p:spTree>
    <p:extLst>
      <p:ext uri="{BB962C8B-B14F-4D97-AF65-F5344CB8AC3E}">
        <p14:creationId xmlns:p14="http://schemas.microsoft.com/office/powerpoint/2010/main" val="56862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48574" y="228600"/>
            <a:ext cx="10228777" cy="492122"/>
          </a:xfrm>
          <a:prstGeom prst="rect">
            <a:avLst/>
          </a:prstGeom>
        </p:spPr>
        <p:txBody>
          <a:bodyPr wrap="square">
            <a:spAutoFit/>
          </a:bodyPr>
          <a:lstStyle/>
          <a:p>
            <a:pPr indent="228600">
              <a:lnSpc>
                <a:spcPct val="115000"/>
              </a:lnSpc>
            </a:pPr>
            <a:r>
              <a:rPr lang="en-US" sz="2400" b="1" i="1" dirty="0">
                <a:solidFill>
                  <a:srgbClr val="00B050"/>
                </a:solidFill>
                <a:latin typeface="Calibri" panose="020F0502020204030204" pitchFamily="34" charset="0"/>
                <a:ea typeface="Times New Roman" panose="02020603050405020304" pitchFamily="18" charset="0"/>
                <a:cs typeface="Arial" panose="020B0604020202020204" pitchFamily="34" charset="0"/>
              </a:rPr>
              <a:t>Near real time applications</a:t>
            </a:r>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4" name="Rettangolo 12">
            <a:extLst>
              <a:ext uri="{FF2B5EF4-FFF2-40B4-BE49-F238E27FC236}">
                <a16:creationId xmlns:a16="http://schemas.microsoft.com/office/drawing/2014/main" id="{F03B7FAF-093B-41D3-904B-E84878491FDF}"/>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sp>
        <p:nvSpPr>
          <p:cNvPr id="6" name="Rectángulo 5">
            <a:extLst>
              <a:ext uri="{FF2B5EF4-FFF2-40B4-BE49-F238E27FC236}">
                <a16:creationId xmlns:a16="http://schemas.microsoft.com/office/drawing/2014/main" id="{EC20D81C-59AF-4BA8-B9D2-F6F3D196885B}"/>
              </a:ext>
            </a:extLst>
          </p:cNvPr>
          <p:cNvSpPr/>
          <p:nvPr/>
        </p:nvSpPr>
        <p:spPr>
          <a:xfrm>
            <a:off x="1748574" y="656476"/>
            <a:ext cx="8429737" cy="794064"/>
          </a:xfrm>
          <a:prstGeom prst="rect">
            <a:avLst/>
          </a:prstGeom>
        </p:spPr>
        <p:txBody>
          <a:bodyPr wrap="square">
            <a:spAutoFit/>
          </a:bodyPr>
          <a:lstStyle/>
          <a:p>
            <a:pPr indent="228600">
              <a:lnSpc>
                <a:spcPct val="115000"/>
              </a:lnSpc>
              <a:spcAft>
                <a:spcPts val="0"/>
              </a:spcAft>
            </a:pPr>
            <a:r>
              <a:rPr lang="en-GB" sz="2400" i="1" dirty="0">
                <a:solidFill>
                  <a:srgbClr val="00B050"/>
                </a:solidFill>
                <a:latin typeface="Calibri" panose="020F0502020204030204" pitchFamily="34" charset="0"/>
                <a:cs typeface="Arial" panose="020B0604020202020204" pitchFamily="34" charset="0"/>
              </a:rPr>
              <a:t>Study of surface drift of floating objects: SEARCH AND RESCUE</a:t>
            </a:r>
          </a:p>
          <a:p>
            <a:pPr marL="360363" algn="just">
              <a:spcAft>
                <a:spcPts val="0"/>
              </a:spcAf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7">
            <a:extLst>
              <a:ext uri="{FF2B5EF4-FFF2-40B4-BE49-F238E27FC236}">
                <a16:creationId xmlns:a16="http://schemas.microsoft.com/office/drawing/2014/main" id="{EE2B65C7-2724-4765-95D9-B7780BAE6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841" t="27509" r="30209" b="15602"/>
          <a:stretch>
            <a:fillRect/>
          </a:stretch>
        </p:blipFill>
        <p:spPr bwMode="auto">
          <a:xfrm>
            <a:off x="2214562" y="2849350"/>
            <a:ext cx="4537075"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a:extLst>
              <a:ext uri="{FF2B5EF4-FFF2-40B4-BE49-F238E27FC236}">
                <a16:creationId xmlns:a16="http://schemas.microsoft.com/office/drawing/2014/main" id="{ABEEC412-ADCB-46D9-AB9A-2EA263913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841" t="18982" r="30946" b="24690"/>
          <a:stretch>
            <a:fillRect/>
          </a:stretch>
        </p:blipFill>
        <p:spPr bwMode="auto">
          <a:xfrm>
            <a:off x="6840537" y="2849350"/>
            <a:ext cx="4448175" cy="318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 Rectángulo">
            <a:extLst>
              <a:ext uri="{FF2B5EF4-FFF2-40B4-BE49-F238E27FC236}">
                <a16:creationId xmlns:a16="http://schemas.microsoft.com/office/drawing/2014/main" id="{341C47E5-5FD8-4569-B152-FB354E1C6C0A}"/>
              </a:ext>
            </a:extLst>
          </p:cNvPr>
          <p:cNvSpPr>
            <a:spLocks noChangeArrowheads="1"/>
          </p:cNvSpPr>
          <p:nvPr/>
        </p:nvSpPr>
        <p:spPr bwMode="auto">
          <a:xfrm>
            <a:off x="2359025" y="1573429"/>
            <a:ext cx="892968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6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s-ES" sz="2200" b="1" dirty="0"/>
              <a:t>HF Radar in SAROPS (US Coast Guard SAR tool)</a:t>
            </a:r>
          </a:p>
          <a:p>
            <a:pPr algn="ctr" eaLnBrk="1" hangingPunct="1">
              <a:spcBef>
                <a:spcPct val="0"/>
              </a:spcBef>
              <a:buFontTx/>
              <a:buNone/>
            </a:pPr>
            <a:r>
              <a:rPr lang="en-US" altLang="es-ES" sz="1600" dirty="0"/>
              <a:t>Source: http://www.ioos.noaa.gov/hfradar/sarops_hfr_info2012.pdf</a:t>
            </a:r>
            <a:endParaRPr lang="es-ES" altLang="es-ES" sz="1600" dirty="0"/>
          </a:p>
        </p:txBody>
      </p:sp>
      <p:sp>
        <p:nvSpPr>
          <p:cNvPr id="20" name="2 CuadroTexto">
            <a:extLst>
              <a:ext uri="{FF2B5EF4-FFF2-40B4-BE49-F238E27FC236}">
                <a16:creationId xmlns:a16="http://schemas.microsoft.com/office/drawing/2014/main" id="{A21D61DD-EF6C-420F-9879-3EBE3E52367E}"/>
              </a:ext>
            </a:extLst>
          </p:cNvPr>
          <p:cNvSpPr txBox="1">
            <a:spLocks noChangeArrowheads="1"/>
          </p:cNvSpPr>
          <p:nvPr/>
        </p:nvSpPr>
        <p:spPr bwMode="auto">
          <a:xfrm>
            <a:off x="3727450" y="2408025"/>
            <a:ext cx="116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6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_tradnl" altLang="es-ES" sz="2400" b="1"/>
              <a:t>HYCOM</a:t>
            </a:r>
            <a:endParaRPr lang="es-ES" altLang="es-ES" sz="2400" b="1"/>
          </a:p>
        </p:txBody>
      </p:sp>
      <p:sp>
        <p:nvSpPr>
          <p:cNvPr id="21" name="10 CuadroTexto">
            <a:extLst>
              <a:ext uri="{FF2B5EF4-FFF2-40B4-BE49-F238E27FC236}">
                <a16:creationId xmlns:a16="http://schemas.microsoft.com/office/drawing/2014/main" id="{4BCE1B63-6450-4DCA-9AF9-F376939C30C5}"/>
              </a:ext>
            </a:extLst>
          </p:cNvPr>
          <p:cNvSpPr txBox="1">
            <a:spLocks noChangeArrowheads="1"/>
          </p:cNvSpPr>
          <p:nvPr/>
        </p:nvSpPr>
        <p:spPr bwMode="auto">
          <a:xfrm>
            <a:off x="8528050" y="2406438"/>
            <a:ext cx="1493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6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3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_tradnl" altLang="es-ES" sz="2400" b="1"/>
              <a:t>HF RADAR</a:t>
            </a:r>
            <a:endParaRPr lang="es-ES" altLang="es-ES" sz="2400" b="1"/>
          </a:p>
        </p:txBody>
      </p:sp>
    </p:spTree>
    <p:extLst>
      <p:ext uri="{BB962C8B-B14F-4D97-AF65-F5344CB8AC3E}">
        <p14:creationId xmlns:p14="http://schemas.microsoft.com/office/powerpoint/2010/main" val="147442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3" descr="NOOS_partner_domains.png">
            <a:extLst>
              <a:ext uri="{FF2B5EF4-FFF2-40B4-BE49-F238E27FC236}">
                <a16:creationId xmlns:a16="http://schemas.microsoft.com/office/drawing/2014/main" id="{C52D7C6B-5857-4C26-B6D2-E33C0C234862}"/>
              </a:ext>
            </a:extLst>
          </p:cNvPr>
          <p:cNvPicPr>
            <a:picLocks noChangeAspect="1"/>
          </p:cNvPicPr>
          <p:nvPr/>
        </p:nvPicPr>
        <p:blipFill>
          <a:blip r:embed="rId2" cstate="print"/>
          <a:stretch>
            <a:fillRect/>
          </a:stretch>
        </p:blipFill>
        <p:spPr>
          <a:xfrm>
            <a:off x="5144001" y="4822470"/>
            <a:ext cx="4099114" cy="2035530"/>
          </a:xfrm>
          <a:prstGeom prst="rect">
            <a:avLst/>
          </a:prstGeom>
        </p:spPr>
      </p:pic>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48574" y="228600"/>
            <a:ext cx="10228777" cy="492122"/>
          </a:xfrm>
          <a:prstGeom prst="rect">
            <a:avLst/>
          </a:prstGeom>
        </p:spPr>
        <p:txBody>
          <a:bodyPr wrap="square">
            <a:spAutoFit/>
          </a:bodyPr>
          <a:lstStyle/>
          <a:p>
            <a:pPr indent="228600">
              <a:lnSpc>
                <a:spcPct val="115000"/>
              </a:lnSpc>
            </a:pPr>
            <a:r>
              <a:rPr lang="en-US" sz="2400" b="1" i="1" dirty="0">
                <a:solidFill>
                  <a:srgbClr val="00B050"/>
                </a:solidFill>
                <a:latin typeface="Calibri" panose="020F0502020204030204" pitchFamily="34" charset="0"/>
                <a:ea typeface="Times New Roman" panose="02020603050405020304" pitchFamily="18" charset="0"/>
                <a:cs typeface="Arial" panose="020B0604020202020204" pitchFamily="34" charset="0"/>
              </a:rPr>
              <a:t>Near real time applications</a:t>
            </a:r>
          </a:p>
        </p:txBody>
      </p:sp>
      <p:pic>
        <p:nvPicPr>
          <p:cNvPr id="10" name="Image 0" descr="Diapositive1.jpg"/>
          <p:cNvPicPr/>
          <p:nvPr/>
        </p:nvPicPr>
        <p:blipFill rotWithShape="1">
          <a:blip r:embed="rId4"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4" name="Rettangolo 12">
            <a:extLst>
              <a:ext uri="{FF2B5EF4-FFF2-40B4-BE49-F238E27FC236}">
                <a16:creationId xmlns:a16="http://schemas.microsoft.com/office/drawing/2014/main" id="{F03B7FAF-093B-41D3-904B-E84878491FDF}"/>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sp>
        <p:nvSpPr>
          <p:cNvPr id="6" name="Rectángulo 5">
            <a:extLst>
              <a:ext uri="{FF2B5EF4-FFF2-40B4-BE49-F238E27FC236}">
                <a16:creationId xmlns:a16="http://schemas.microsoft.com/office/drawing/2014/main" id="{EC20D81C-59AF-4BA8-B9D2-F6F3D196885B}"/>
              </a:ext>
            </a:extLst>
          </p:cNvPr>
          <p:cNvSpPr/>
          <p:nvPr/>
        </p:nvSpPr>
        <p:spPr>
          <a:xfrm>
            <a:off x="1748574" y="656476"/>
            <a:ext cx="8429737" cy="517065"/>
          </a:xfrm>
          <a:prstGeom prst="rect">
            <a:avLst/>
          </a:prstGeom>
        </p:spPr>
        <p:txBody>
          <a:bodyPr wrap="square">
            <a:spAutoFit/>
          </a:bodyPr>
          <a:lstStyle/>
          <a:p>
            <a:pPr indent="228600">
              <a:lnSpc>
                <a:spcPct val="115000"/>
              </a:lnSpc>
              <a:spcAft>
                <a:spcPts val="0"/>
              </a:spcAft>
            </a:pPr>
            <a:r>
              <a:rPr lang="en-GB" sz="2400" i="1" dirty="0">
                <a:solidFill>
                  <a:srgbClr val="00B050"/>
                </a:solidFill>
                <a:latin typeface="Calibri" panose="020F0502020204030204" pitchFamily="34" charset="0"/>
                <a:cs typeface="Arial" panose="020B0604020202020204" pitchFamily="34" charset="0"/>
              </a:rPr>
              <a:t>Model-data comparisons or data assimilation in models</a:t>
            </a: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8A076541-91B2-4F2A-BC1D-9440B0F73491}"/>
              </a:ext>
            </a:extLst>
          </p:cNvPr>
          <p:cNvSpPr>
            <a:spLocks noGrp="1"/>
          </p:cNvSpPr>
          <p:nvPr>
            <p:ph type="ctrTitle"/>
          </p:nvPr>
        </p:nvSpPr>
        <p:spPr>
          <a:xfrm>
            <a:off x="1991102" y="1238487"/>
            <a:ext cx="6684343" cy="1474301"/>
          </a:xfrm>
        </p:spPr>
        <p:txBody>
          <a:bodyPr>
            <a:normAutofit/>
          </a:bodyPr>
          <a:lstStyle/>
          <a:p>
            <a:r>
              <a:rPr lang="en-US" sz="3200" b="1" dirty="0"/>
              <a:t>Surface currents forecast operational verification using HF radar</a:t>
            </a:r>
            <a:br>
              <a:rPr lang="en-US" sz="4400" b="1" dirty="0"/>
            </a:br>
            <a:r>
              <a:rPr lang="en-US" sz="1800" b="1" dirty="0"/>
              <a:t>Christine </a:t>
            </a:r>
            <a:r>
              <a:rPr lang="en-US" sz="1800" b="1" dirty="0" err="1"/>
              <a:t>Pequignet</a:t>
            </a:r>
            <a:r>
              <a:rPr lang="en-US" sz="1800" b="1" dirty="0"/>
              <a:t>, Jan </a:t>
            </a:r>
            <a:r>
              <a:rPr lang="en-US" sz="1800" b="1" dirty="0" err="1"/>
              <a:t>Maksymczuk</a:t>
            </a:r>
            <a:r>
              <a:rPr lang="en-US" sz="1800" b="1" dirty="0"/>
              <a:t>, </a:t>
            </a:r>
            <a:br>
              <a:rPr lang="en-US" sz="1800" b="1" dirty="0"/>
            </a:br>
            <a:r>
              <a:rPr lang="en-US" sz="1800" b="1" dirty="0"/>
              <a:t>Met Office Ocean forecast verification team</a:t>
            </a:r>
            <a:endParaRPr lang="en-US" sz="2800" b="1" dirty="0"/>
          </a:p>
        </p:txBody>
      </p:sp>
      <p:pic>
        <p:nvPicPr>
          <p:cNvPr id="22" name="Picture 4" descr="cosyna_AMM7_coverage.jpg">
            <a:extLst>
              <a:ext uri="{FF2B5EF4-FFF2-40B4-BE49-F238E27FC236}">
                <a16:creationId xmlns:a16="http://schemas.microsoft.com/office/drawing/2014/main" id="{7AD99544-A59C-441E-A509-8FA251D70B17}"/>
              </a:ext>
            </a:extLst>
          </p:cNvPr>
          <p:cNvPicPr>
            <a:picLocks noChangeAspect="1"/>
          </p:cNvPicPr>
          <p:nvPr/>
        </p:nvPicPr>
        <p:blipFill>
          <a:blip r:embed="rId5" cstate="print"/>
          <a:srcRect l="3333" t="5291" r="10794"/>
          <a:stretch>
            <a:fillRect/>
          </a:stretch>
        </p:blipFill>
        <p:spPr>
          <a:xfrm>
            <a:off x="8879046" y="1103693"/>
            <a:ext cx="3319815" cy="2746058"/>
          </a:xfrm>
          <a:prstGeom prst="rect">
            <a:avLst/>
          </a:prstGeom>
        </p:spPr>
      </p:pic>
      <p:sp>
        <p:nvSpPr>
          <p:cNvPr id="23" name="TextBox 5">
            <a:extLst>
              <a:ext uri="{FF2B5EF4-FFF2-40B4-BE49-F238E27FC236}">
                <a16:creationId xmlns:a16="http://schemas.microsoft.com/office/drawing/2014/main" id="{E3D9D31D-5780-4B7E-979E-9E353097F936}"/>
              </a:ext>
            </a:extLst>
          </p:cNvPr>
          <p:cNvSpPr txBox="1"/>
          <p:nvPr/>
        </p:nvSpPr>
        <p:spPr>
          <a:xfrm>
            <a:off x="1748573" y="2930132"/>
            <a:ext cx="7173535" cy="2308324"/>
          </a:xfrm>
          <a:prstGeom prst="rect">
            <a:avLst/>
          </a:prstGeom>
          <a:noFill/>
        </p:spPr>
        <p:txBody>
          <a:bodyPr wrap="square" rtlCol="0">
            <a:spAutoFit/>
          </a:bodyPr>
          <a:lstStyle/>
          <a:p>
            <a:pPr marL="285750" indent="-285750">
              <a:buFont typeface="Arial" charset="0"/>
              <a:buChar char="•"/>
            </a:pPr>
            <a:r>
              <a:rPr lang="en-US" b="1" dirty="0"/>
              <a:t>Verification of Met Office operational ocean surface currents  forecast using HF radar data is being developed </a:t>
            </a:r>
          </a:p>
          <a:p>
            <a:pPr marL="285750" indent="-285750">
              <a:buFont typeface="Arial" charset="0"/>
              <a:buChar char="•"/>
            </a:pPr>
            <a:r>
              <a:rPr lang="en-US" dirty="0"/>
              <a:t>In parallel, a multi-model verification of European models on the European North West shelf is implemented, initially using the German Bight COSYNA data. </a:t>
            </a:r>
          </a:p>
          <a:p>
            <a:pPr marL="285750" indent="-285750">
              <a:buFont typeface="Arial" charset="0"/>
              <a:buChar char="•"/>
            </a:pPr>
            <a:r>
              <a:rPr lang="en-US" b="1" dirty="0"/>
              <a:t>The work will be extended </a:t>
            </a:r>
            <a:r>
              <a:rPr lang="en-US" b="1"/>
              <a:t>to include </a:t>
            </a:r>
            <a:r>
              <a:rPr lang="en-US" b="1" dirty="0"/>
              <a:t>more European HF radar datasets</a:t>
            </a:r>
          </a:p>
          <a:p>
            <a:pPr marL="285750" indent="-285750">
              <a:buFont typeface="Arial" charset="0"/>
              <a:buChar char="•"/>
            </a:pPr>
            <a:endParaRPr lang="en-US" dirty="0"/>
          </a:p>
        </p:txBody>
      </p:sp>
      <p:sp>
        <p:nvSpPr>
          <p:cNvPr id="24" name="TextBox 6">
            <a:extLst>
              <a:ext uri="{FF2B5EF4-FFF2-40B4-BE49-F238E27FC236}">
                <a16:creationId xmlns:a16="http://schemas.microsoft.com/office/drawing/2014/main" id="{E172A1D2-7D3C-41BF-8A78-BAFA790F4B09}"/>
              </a:ext>
            </a:extLst>
          </p:cNvPr>
          <p:cNvSpPr txBox="1"/>
          <p:nvPr/>
        </p:nvSpPr>
        <p:spPr>
          <a:xfrm>
            <a:off x="9186282" y="3737413"/>
            <a:ext cx="2709680" cy="1077218"/>
          </a:xfrm>
          <a:prstGeom prst="rect">
            <a:avLst/>
          </a:prstGeom>
          <a:noFill/>
        </p:spPr>
        <p:txBody>
          <a:bodyPr wrap="square" rtlCol="0">
            <a:spAutoFit/>
          </a:bodyPr>
          <a:lstStyle/>
          <a:p>
            <a:r>
              <a:rPr lang="en-US" sz="1600" dirty="0"/>
              <a:t>3 month average of relative error of surface current magnitude from COSYNA HF radar (German Bight)</a:t>
            </a:r>
          </a:p>
        </p:txBody>
      </p:sp>
      <p:pic>
        <p:nvPicPr>
          <p:cNvPr id="25" name="Picture 7">
            <a:extLst>
              <a:ext uri="{FF2B5EF4-FFF2-40B4-BE49-F238E27FC236}">
                <a16:creationId xmlns:a16="http://schemas.microsoft.com/office/drawing/2014/main" id="{F01F665E-60BB-4F05-A729-D459148590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1014" y="1771902"/>
            <a:ext cx="894706" cy="894706"/>
          </a:xfrm>
          <a:prstGeom prst="rect">
            <a:avLst/>
          </a:prstGeom>
        </p:spPr>
      </p:pic>
      <p:sp>
        <p:nvSpPr>
          <p:cNvPr id="29" name="TextBox 14">
            <a:extLst>
              <a:ext uri="{FF2B5EF4-FFF2-40B4-BE49-F238E27FC236}">
                <a16:creationId xmlns:a16="http://schemas.microsoft.com/office/drawing/2014/main" id="{E0ADB4AD-A93E-4B96-AB4F-4B3CB8094889}"/>
              </a:ext>
            </a:extLst>
          </p:cNvPr>
          <p:cNvSpPr txBox="1"/>
          <p:nvPr/>
        </p:nvSpPr>
        <p:spPr>
          <a:xfrm>
            <a:off x="9243115" y="5211714"/>
            <a:ext cx="2504839" cy="1077218"/>
          </a:xfrm>
          <a:prstGeom prst="rect">
            <a:avLst/>
          </a:prstGeom>
          <a:noFill/>
        </p:spPr>
        <p:txBody>
          <a:bodyPr wrap="square" rtlCol="0">
            <a:spAutoFit/>
          </a:bodyPr>
          <a:lstStyle/>
          <a:p>
            <a:r>
              <a:rPr lang="en-US" sz="1600" dirty="0"/>
              <a:t>Domains from models used in the multi-model verification over the European NWS</a:t>
            </a:r>
          </a:p>
        </p:txBody>
      </p:sp>
      <p:cxnSp>
        <p:nvCxnSpPr>
          <p:cNvPr id="4" name="Conector: angular 3">
            <a:extLst>
              <a:ext uri="{FF2B5EF4-FFF2-40B4-BE49-F238E27FC236}">
                <a16:creationId xmlns:a16="http://schemas.microsoft.com/office/drawing/2014/main" id="{C12B7476-2616-48F6-A0F6-BDA2613A07B1}"/>
              </a:ext>
            </a:extLst>
          </p:cNvPr>
          <p:cNvCxnSpPr/>
          <p:nvPr/>
        </p:nvCxnSpPr>
        <p:spPr>
          <a:xfrm rot="10800000" flipV="1">
            <a:off x="9340167" y="6072619"/>
            <a:ext cx="1352671" cy="304800"/>
          </a:xfrm>
          <a:prstGeom prst="bentConnector3">
            <a:avLst>
              <a:gd name="adj1" fmla="val 83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r 30">
            <a:extLst>
              <a:ext uri="{FF2B5EF4-FFF2-40B4-BE49-F238E27FC236}">
                <a16:creationId xmlns:a16="http://schemas.microsoft.com/office/drawing/2014/main" id="{32C92C4C-4B58-4C41-AC6F-653617E3B517}"/>
              </a:ext>
            </a:extLst>
          </p:cNvPr>
          <p:cNvCxnSpPr>
            <a:cxnSpLocks/>
          </p:cNvCxnSpPr>
          <p:nvPr/>
        </p:nvCxnSpPr>
        <p:spPr>
          <a:xfrm rot="5400000" flipH="1" flipV="1">
            <a:off x="10974822" y="3867816"/>
            <a:ext cx="950420" cy="689614"/>
          </a:xfrm>
          <a:prstGeom prst="bentConnector3">
            <a:avLst>
              <a:gd name="adj1" fmla="val -150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56" name="Rectángulo 2055">
            <a:extLst>
              <a:ext uri="{FF2B5EF4-FFF2-40B4-BE49-F238E27FC236}">
                <a16:creationId xmlns:a16="http://schemas.microsoft.com/office/drawing/2014/main" id="{178B7732-0462-4377-BE52-90116B13471F}"/>
              </a:ext>
            </a:extLst>
          </p:cNvPr>
          <p:cNvSpPr/>
          <p:nvPr/>
        </p:nvSpPr>
        <p:spPr>
          <a:xfrm>
            <a:off x="1743434" y="4844845"/>
            <a:ext cx="3303515" cy="1200329"/>
          </a:xfrm>
          <a:prstGeom prst="rect">
            <a:avLst/>
          </a:prstGeom>
        </p:spPr>
        <p:txBody>
          <a:bodyPr wrap="square">
            <a:spAutoFit/>
          </a:bodyPr>
          <a:lstStyle/>
          <a:p>
            <a:pPr marL="285750" indent="-285750">
              <a:buFont typeface="Arial" charset="0"/>
              <a:buChar char="•"/>
            </a:pPr>
            <a:r>
              <a:rPr lang="en-US" dirty="0"/>
              <a:t>Plans for verification of 5 day forecasts for the overlapping area of IBI, Mercator PSY4 and Met Office FOAM-AMM7 </a:t>
            </a:r>
          </a:p>
        </p:txBody>
      </p:sp>
    </p:spTree>
    <p:extLst>
      <p:ext uri="{BB962C8B-B14F-4D97-AF65-F5344CB8AC3E}">
        <p14:creationId xmlns:p14="http://schemas.microsoft.com/office/powerpoint/2010/main" val="958326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Rettangolo 1"/>
          <p:cNvSpPr/>
          <p:nvPr/>
        </p:nvSpPr>
        <p:spPr>
          <a:xfrm>
            <a:off x="1748574" y="228600"/>
            <a:ext cx="10228777" cy="490199"/>
          </a:xfrm>
          <a:prstGeom prst="rect">
            <a:avLst/>
          </a:prstGeom>
        </p:spPr>
        <p:txBody>
          <a:bodyPr wrap="square">
            <a:spAutoFit/>
          </a:bodyPr>
          <a:lstStyle/>
          <a:p>
            <a:pPr indent="228600">
              <a:lnSpc>
                <a:spcPct val="115000"/>
              </a:lnSpc>
            </a:pPr>
            <a:r>
              <a:rPr lang="en-US" sz="2400" b="1" i="1" dirty="0">
                <a:solidFill>
                  <a:srgbClr val="00B050"/>
                </a:solidFill>
                <a:latin typeface="Calibri" panose="020F0502020204030204" pitchFamily="34" charset="0"/>
                <a:ea typeface="Times New Roman" panose="02020603050405020304" pitchFamily="18" charset="0"/>
                <a:cs typeface="Arial" panose="020B0604020202020204" pitchFamily="34" charset="0"/>
              </a:rPr>
              <a:t>Long term data applications</a:t>
            </a:r>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4" name="Rettangolo 12">
            <a:extLst>
              <a:ext uri="{FF2B5EF4-FFF2-40B4-BE49-F238E27FC236}">
                <a16:creationId xmlns:a16="http://schemas.microsoft.com/office/drawing/2014/main" id="{F03B7FAF-093B-41D3-904B-E84878491FDF}"/>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sp>
        <p:nvSpPr>
          <p:cNvPr id="6" name="Rectángulo 5">
            <a:extLst>
              <a:ext uri="{FF2B5EF4-FFF2-40B4-BE49-F238E27FC236}">
                <a16:creationId xmlns:a16="http://schemas.microsoft.com/office/drawing/2014/main" id="{EC20D81C-59AF-4BA8-B9D2-F6F3D196885B}"/>
              </a:ext>
            </a:extLst>
          </p:cNvPr>
          <p:cNvSpPr/>
          <p:nvPr/>
        </p:nvSpPr>
        <p:spPr>
          <a:xfrm>
            <a:off x="1600199" y="748802"/>
            <a:ext cx="8227291" cy="738664"/>
          </a:xfrm>
          <a:prstGeom prst="rect">
            <a:avLst/>
          </a:prstGeom>
        </p:spPr>
        <p:txBody>
          <a:bodyPr wrap="square">
            <a:spAutoFit/>
          </a:bodyPr>
          <a:lstStyle/>
          <a:p>
            <a:pPr marL="360363" algn="just">
              <a:spcAft>
                <a:spcPts val="0"/>
              </a:spcAft>
            </a:pPr>
            <a:r>
              <a:rPr lang="en-GB" sz="2400" i="1" dirty="0">
                <a:solidFill>
                  <a:srgbClr val="00B050"/>
                </a:solidFill>
                <a:latin typeface="Calibri" panose="020F0502020204030204" pitchFamily="34" charset="0"/>
                <a:cs typeface="Arial" panose="020B0604020202020204" pitchFamily="34" charset="0"/>
              </a:rPr>
              <a:t>Lagrangian studies and connectivity between marine areas</a:t>
            </a:r>
          </a:p>
          <a:p>
            <a:pPr marL="360363" algn="just">
              <a:spcAft>
                <a:spcPts val="0"/>
              </a:spcAft>
            </a:pPr>
            <a:endParaRPr lang="es-ES"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Picture 8" descr="Figure6a">
            <a:extLst>
              <a:ext uri="{FF2B5EF4-FFF2-40B4-BE49-F238E27FC236}">
                <a16:creationId xmlns:a16="http://schemas.microsoft.com/office/drawing/2014/main" id="{8FC730CB-7CA4-412B-BB67-3D37F42A88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297"/>
          <a:stretch/>
        </p:blipFill>
        <p:spPr bwMode="auto">
          <a:xfrm>
            <a:off x="4215102" y="1943233"/>
            <a:ext cx="3095625" cy="222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Figure6b">
            <a:extLst>
              <a:ext uri="{FF2B5EF4-FFF2-40B4-BE49-F238E27FC236}">
                <a16:creationId xmlns:a16="http://schemas.microsoft.com/office/drawing/2014/main" id="{E5FBEA25-9A58-4D9A-98AD-DAEB1C96C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188" y="1951041"/>
            <a:ext cx="29241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a:extLst>
              <a:ext uri="{FF2B5EF4-FFF2-40B4-BE49-F238E27FC236}">
                <a16:creationId xmlns:a16="http://schemas.microsoft.com/office/drawing/2014/main" id="{040493E6-F11D-4A86-A12E-2A7F255B40B9}"/>
              </a:ext>
            </a:extLst>
          </p:cNvPr>
          <p:cNvSpPr>
            <a:spLocks noChangeArrowheads="1"/>
          </p:cNvSpPr>
          <p:nvPr/>
        </p:nvSpPr>
        <p:spPr bwMode="auto">
          <a:xfrm>
            <a:off x="2232314" y="1230011"/>
            <a:ext cx="899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es-ES" sz="1800" b="1" dirty="0"/>
              <a:t>Combined use of HF radar and satellite data to study the dynamics in the Gulf of Naples. </a:t>
            </a:r>
            <a:r>
              <a:rPr lang="it-IT" altLang="es-ES" sz="1800" b="1" dirty="0"/>
              <a:t>Enrico Zambianchi et al. (DiSAm, Parthenope University of Napoli)</a:t>
            </a:r>
          </a:p>
        </p:txBody>
      </p:sp>
      <p:pic>
        <p:nvPicPr>
          <p:cNvPr id="13" name="Picture 6" descr="Figure6c">
            <a:extLst>
              <a:ext uri="{FF2B5EF4-FFF2-40B4-BE49-F238E27FC236}">
                <a16:creationId xmlns:a16="http://schemas.microsoft.com/office/drawing/2014/main" id="{ACB53D78-902A-4D09-B3AD-13909B8E4F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52"/>
          <a:stretch/>
        </p:blipFill>
        <p:spPr bwMode="auto">
          <a:xfrm>
            <a:off x="4166032" y="4265408"/>
            <a:ext cx="3095625"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3">
            <a:extLst>
              <a:ext uri="{FF2B5EF4-FFF2-40B4-BE49-F238E27FC236}">
                <a16:creationId xmlns:a16="http://schemas.microsoft.com/office/drawing/2014/main" id="{C3D0CFE4-ECA5-45CE-A012-B7BFB57779FD}"/>
              </a:ext>
            </a:extLst>
          </p:cNvPr>
          <p:cNvGrpSpPr>
            <a:grpSpLocks/>
          </p:cNvGrpSpPr>
          <p:nvPr/>
        </p:nvGrpSpPr>
        <p:grpSpPr bwMode="auto">
          <a:xfrm>
            <a:off x="2232314" y="4299539"/>
            <a:ext cx="8274050" cy="2190750"/>
            <a:chOff x="68" y="2825"/>
            <a:chExt cx="5212" cy="1380"/>
          </a:xfrm>
        </p:grpSpPr>
        <p:pic>
          <p:nvPicPr>
            <p:cNvPr id="16" name="Picture 5" descr="Figure6d">
              <a:extLst>
                <a:ext uri="{FF2B5EF4-FFF2-40B4-BE49-F238E27FC236}">
                  <a16:creationId xmlns:a16="http://schemas.microsoft.com/office/drawing/2014/main" id="{ECFB777A-9EEC-4BF8-A354-BF1D6B2C24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8" y="2825"/>
              <a:ext cx="1842" cy="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1">
              <a:extLst>
                <a:ext uri="{FF2B5EF4-FFF2-40B4-BE49-F238E27FC236}">
                  <a16:creationId xmlns:a16="http://schemas.microsoft.com/office/drawing/2014/main" id="{6E5489F8-6588-47C8-9C64-5D8162D8D155}"/>
                </a:ext>
              </a:extLst>
            </p:cNvPr>
            <p:cNvSpPr txBox="1">
              <a:spLocks noChangeArrowheads="1"/>
            </p:cNvSpPr>
            <p:nvPr/>
          </p:nvSpPr>
          <p:spPr bwMode="auto">
            <a:xfrm>
              <a:off x="68" y="3439"/>
              <a:ext cx="1180"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buFontTx/>
                <a:buNone/>
              </a:pPr>
              <a:r>
                <a:rPr lang="es-ES" altLang="es-ES" sz="2000">
                  <a:latin typeface="Arial Rounded MT Bold" panose="020F0704030504030204" pitchFamily="34" charset="0"/>
                </a:rPr>
                <a:t>2 days later…</a:t>
              </a:r>
            </a:p>
          </p:txBody>
        </p:sp>
      </p:grpSp>
    </p:spTree>
    <p:extLst>
      <p:ext uri="{BB962C8B-B14F-4D97-AF65-F5344CB8AC3E}">
        <p14:creationId xmlns:p14="http://schemas.microsoft.com/office/powerpoint/2010/main" val="68251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Rettangolo 1"/>
          <p:cNvSpPr/>
          <p:nvPr/>
        </p:nvSpPr>
        <p:spPr>
          <a:xfrm>
            <a:off x="1748574" y="228600"/>
            <a:ext cx="10228777" cy="490199"/>
          </a:xfrm>
          <a:prstGeom prst="rect">
            <a:avLst/>
          </a:prstGeom>
        </p:spPr>
        <p:txBody>
          <a:bodyPr wrap="square">
            <a:spAutoFit/>
          </a:bodyPr>
          <a:lstStyle/>
          <a:p>
            <a:pPr indent="228600">
              <a:lnSpc>
                <a:spcPct val="115000"/>
              </a:lnSpc>
            </a:pPr>
            <a:r>
              <a:rPr lang="en-US" sz="2400" b="1" i="1" dirty="0">
                <a:solidFill>
                  <a:srgbClr val="00B050"/>
                </a:solidFill>
                <a:latin typeface="Calibri" panose="020F0502020204030204" pitchFamily="34" charset="0"/>
                <a:ea typeface="Times New Roman" panose="02020603050405020304" pitchFamily="18" charset="0"/>
                <a:cs typeface="Arial" panose="020B0604020202020204" pitchFamily="34" charset="0"/>
              </a:rPr>
              <a:t>Long term data applications</a:t>
            </a:r>
          </a:p>
        </p:txBody>
      </p:sp>
      <p:sp>
        <p:nvSpPr>
          <p:cNvPr id="6" name="Rectángulo 5">
            <a:extLst>
              <a:ext uri="{FF2B5EF4-FFF2-40B4-BE49-F238E27FC236}">
                <a16:creationId xmlns:a16="http://schemas.microsoft.com/office/drawing/2014/main" id="{EC20D81C-59AF-4BA8-B9D2-F6F3D196885B}"/>
              </a:ext>
            </a:extLst>
          </p:cNvPr>
          <p:cNvSpPr/>
          <p:nvPr/>
        </p:nvSpPr>
        <p:spPr>
          <a:xfrm>
            <a:off x="1600200" y="748802"/>
            <a:ext cx="6096000" cy="738664"/>
          </a:xfrm>
          <a:prstGeom prst="rect">
            <a:avLst/>
          </a:prstGeom>
        </p:spPr>
        <p:txBody>
          <a:bodyPr>
            <a:spAutoFit/>
          </a:bodyPr>
          <a:lstStyle/>
          <a:p>
            <a:pPr marL="360363" algn="just">
              <a:spcAft>
                <a:spcPts val="0"/>
              </a:spcAft>
            </a:pPr>
            <a:r>
              <a:rPr lang="en-GB" sz="2400" i="1" dirty="0">
                <a:solidFill>
                  <a:srgbClr val="00B050"/>
                </a:solidFill>
                <a:latin typeface="Calibri" panose="020F0502020204030204" pitchFamily="34" charset="0"/>
                <a:cs typeface="Arial" panose="020B0604020202020204" pitchFamily="34" charset="0"/>
              </a:rPr>
              <a:t>Ocean processes</a:t>
            </a:r>
          </a:p>
          <a:p>
            <a:pPr marL="360363" algn="just">
              <a:spcAft>
                <a:spcPts val="0"/>
              </a:spcAft>
            </a:pPr>
            <a:endParaRPr lang="es-ES"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Rectangle 27">
            <a:extLst>
              <a:ext uri="{FF2B5EF4-FFF2-40B4-BE49-F238E27FC236}">
                <a16:creationId xmlns:a16="http://schemas.microsoft.com/office/drawing/2014/main" id="{25C6CD27-D0FE-4D70-AEA4-846390785227}"/>
              </a:ext>
            </a:extLst>
          </p:cNvPr>
          <p:cNvSpPr>
            <a:spLocks noChangeArrowheads="1"/>
          </p:cNvSpPr>
          <p:nvPr/>
        </p:nvSpPr>
        <p:spPr bwMode="auto">
          <a:xfrm>
            <a:off x="1592150" y="1205921"/>
            <a:ext cx="10517910" cy="18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Black" panose="020B0A04020102020204" pitchFamily="34" charset="0"/>
              </a:defRPr>
            </a:lvl1pPr>
            <a:lvl2pPr marL="742950" indent="-285750">
              <a:defRPr sz="2000" b="1">
                <a:solidFill>
                  <a:schemeClr val="tx1"/>
                </a:solidFill>
                <a:latin typeface="Arial Black" panose="020B0A04020102020204" pitchFamily="34" charset="0"/>
              </a:defRPr>
            </a:lvl2pPr>
            <a:lvl3pPr marL="1143000" indent="-228600">
              <a:defRPr sz="2000" b="1">
                <a:solidFill>
                  <a:schemeClr val="tx1"/>
                </a:solidFill>
                <a:latin typeface="Arial Black" panose="020B0A04020102020204" pitchFamily="34" charset="0"/>
              </a:defRPr>
            </a:lvl3pPr>
            <a:lvl4pPr marL="1600200" indent="-228600">
              <a:defRPr sz="2000" b="1">
                <a:solidFill>
                  <a:schemeClr val="tx1"/>
                </a:solidFill>
                <a:latin typeface="Arial Black" panose="020B0A04020102020204" pitchFamily="34" charset="0"/>
              </a:defRPr>
            </a:lvl4pPr>
            <a:lvl5pPr marL="2057400" indent="-228600">
              <a:defRPr sz="2000" b="1">
                <a:solidFill>
                  <a:schemeClr val="tx1"/>
                </a:solidFill>
                <a:latin typeface="Arial Black" panose="020B0A04020102020204" pitchFamily="34" charset="0"/>
              </a:defRPr>
            </a:lvl5pPr>
            <a:lvl6pPr marL="2514600" indent="-228600" eaLnBrk="0" fontAlgn="base" hangingPunct="0">
              <a:spcBef>
                <a:spcPct val="0"/>
              </a:spcBef>
              <a:spcAft>
                <a:spcPct val="0"/>
              </a:spcAft>
              <a:defRPr sz="2000" b="1">
                <a:solidFill>
                  <a:schemeClr val="tx1"/>
                </a:solidFill>
                <a:latin typeface="Arial Black" panose="020B0A04020102020204" pitchFamily="34" charset="0"/>
              </a:defRPr>
            </a:lvl6pPr>
            <a:lvl7pPr marL="2971800" indent="-228600" eaLnBrk="0" fontAlgn="base" hangingPunct="0">
              <a:spcBef>
                <a:spcPct val="0"/>
              </a:spcBef>
              <a:spcAft>
                <a:spcPct val="0"/>
              </a:spcAft>
              <a:defRPr sz="2000" b="1">
                <a:solidFill>
                  <a:schemeClr val="tx1"/>
                </a:solidFill>
                <a:latin typeface="Arial Black" panose="020B0A04020102020204" pitchFamily="34" charset="0"/>
              </a:defRPr>
            </a:lvl7pPr>
            <a:lvl8pPr marL="3429000" indent="-228600" eaLnBrk="0" fontAlgn="base" hangingPunct="0">
              <a:spcBef>
                <a:spcPct val="0"/>
              </a:spcBef>
              <a:spcAft>
                <a:spcPct val="0"/>
              </a:spcAft>
              <a:defRPr sz="2000" b="1">
                <a:solidFill>
                  <a:schemeClr val="tx1"/>
                </a:solidFill>
                <a:latin typeface="Arial Black" panose="020B0A04020102020204" pitchFamily="34" charset="0"/>
              </a:defRPr>
            </a:lvl8pPr>
            <a:lvl9pPr marL="3886200" indent="-228600" eaLnBrk="0" fontAlgn="base" hangingPunct="0">
              <a:spcBef>
                <a:spcPct val="0"/>
              </a:spcBef>
              <a:spcAft>
                <a:spcPct val="0"/>
              </a:spcAft>
              <a:defRPr sz="2000" b="1">
                <a:solidFill>
                  <a:schemeClr val="tx1"/>
                </a:solidFill>
                <a:latin typeface="Arial Black" panose="020B0A04020102020204" pitchFamily="34" charset="0"/>
              </a:defRPr>
            </a:lvl9pPr>
          </a:lstStyle>
          <a:p>
            <a:pPr algn="ctr">
              <a:lnSpc>
                <a:spcPct val="90000"/>
              </a:lnSpc>
              <a:spcBef>
                <a:spcPct val="0"/>
              </a:spcBef>
            </a:pPr>
            <a:r>
              <a:rPr lang="en-US" altLang="es-ES" sz="2400" dirty="0">
                <a:latin typeface="+mj-lt"/>
                <a:ea typeface="+mj-ea"/>
                <a:cs typeface="+mj-cs"/>
              </a:rPr>
              <a:t>THE USE OF HF RADARS FOR MONITORING STRONG TIDAL CURRENTS IN STRAITS AND ASSESSING TIDAL STREAM RESOURCE </a:t>
            </a:r>
            <a:br>
              <a:rPr lang="en-US" altLang="es-ES" sz="2400" dirty="0">
                <a:latin typeface="+mj-lt"/>
                <a:ea typeface="+mj-ea"/>
                <a:cs typeface="+mj-cs"/>
              </a:rPr>
            </a:br>
            <a:r>
              <a:rPr lang="en-US" altLang="es-ES" sz="2400" dirty="0">
                <a:latin typeface="+mj-lt"/>
                <a:ea typeface="+mj-ea"/>
                <a:cs typeface="+mj-cs"/>
              </a:rPr>
              <a:t>A new way of resource assessment </a:t>
            </a:r>
          </a:p>
          <a:p>
            <a:pPr algn="ctr">
              <a:lnSpc>
                <a:spcPct val="90000"/>
              </a:lnSpc>
              <a:spcBef>
                <a:spcPct val="0"/>
              </a:spcBef>
            </a:pPr>
            <a:r>
              <a:rPr lang="en-US" altLang="es-ES" sz="1600" dirty="0">
                <a:latin typeface="+mj-lt"/>
                <a:ea typeface="+mj-ea"/>
                <a:cs typeface="+mj-cs"/>
              </a:rPr>
              <a:t>  </a:t>
            </a:r>
          </a:p>
          <a:p>
            <a:pPr algn="ctr">
              <a:lnSpc>
                <a:spcPct val="90000"/>
              </a:lnSpc>
              <a:spcBef>
                <a:spcPct val="0"/>
              </a:spcBef>
            </a:pPr>
            <a:r>
              <a:rPr lang="en-US" altLang="es-ES" sz="1600" dirty="0">
                <a:latin typeface="+mj-lt"/>
                <a:ea typeface="+mj-ea"/>
                <a:cs typeface="+mj-cs"/>
              </a:rPr>
              <a:t>		Alexei Sentchev, Maxime </a:t>
            </a:r>
            <a:r>
              <a:rPr lang="en-US" altLang="es-ES" sz="1600" dirty="0" err="1">
                <a:latin typeface="+mj-lt"/>
                <a:ea typeface="+mj-ea"/>
                <a:cs typeface="+mj-cs"/>
              </a:rPr>
              <a:t>Thiébaut</a:t>
            </a:r>
            <a:r>
              <a:rPr lang="en-US" altLang="es-ES" sz="1600" dirty="0">
                <a:latin typeface="+mj-lt"/>
                <a:ea typeface="+mj-ea"/>
                <a:cs typeface="+mj-cs"/>
              </a:rPr>
              <a:t> (Lab. Oceanology &amp; Geosciences - LOG, </a:t>
            </a:r>
            <a:r>
              <a:rPr lang="en-US" altLang="es-ES" sz="1600" dirty="0" err="1">
                <a:latin typeface="+mj-lt"/>
                <a:ea typeface="+mj-ea"/>
                <a:cs typeface="+mj-cs"/>
              </a:rPr>
              <a:t>Université</a:t>
            </a:r>
            <a:r>
              <a:rPr lang="en-US" altLang="es-ES" sz="1600" dirty="0">
                <a:latin typeface="+mj-lt"/>
                <a:ea typeface="+mj-ea"/>
                <a:cs typeface="+mj-cs"/>
              </a:rPr>
              <a:t> du Littoral, FRANCE</a:t>
            </a:r>
            <a:r>
              <a:rPr lang="en-US" altLang="es-ES" b="0" i="1" dirty="0">
                <a:solidFill>
                  <a:srgbClr val="006699"/>
                </a:solidFill>
                <a:latin typeface="Tahoma" panose="020B0604030504040204" pitchFamily="34" charset="0"/>
              </a:rPr>
              <a:t>	</a:t>
            </a:r>
            <a:endParaRPr lang="en-US" altLang="es-ES" b="0" dirty="0">
              <a:solidFill>
                <a:schemeClr val="accent2"/>
              </a:solidFill>
              <a:latin typeface="Tahoma" panose="020B0604030504040204" pitchFamily="34" charset="0"/>
            </a:endParaRPr>
          </a:p>
        </p:txBody>
      </p:sp>
      <p:graphicFrame>
        <p:nvGraphicFramePr>
          <p:cNvPr id="12" name="Object 5">
            <a:extLst>
              <a:ext uri="{FF2B5EF4-FFF2-40B4-BE49-F238E27FC236}">
                <a16:creationId xmlns:a16="http://schemas.microsoft.com/office/drawing/2014/main" id="{1DC3DB8E-D9C7-4A13-BD79-6309CE0A8E4E}"/>
              </a:ext>
            </a:extLst>
          </p:cNvPr>
          <p:cNvGraphicFramePr>
            <a:graphicFrameLocks noChangeAspect="1"/>
          </p:cNvGraphicFramePr>
          <p:nvPr>
            <p:extLst>
              <p:ext uri="{D42A27DB-BD31-4B8C-83A1-F6EECF244321}">
                <p14:modId xmlns:p14="http://schemas.microsoft.com/office/powerpoint/2010/main" val="2891197584"/>
              </p:ext>
            </p:extLst>
          </p:nvPr>
        </p:nvGraphicFramePr>
        <p:xfrm>
          <a:off x="2264434" y="1544807"/>
          <a:ext cx="1161473" cy="1084482"/>
        </p:xfrm>
        <a:graphic>
          <a:graphicData uri="http://schemas.openxmlformats.org/presentationml/2006/ole">
            <mc:AlternateContent xmlns:mc="http://schemas.openxmlformats.org/markup-compatibility/2006">
              <mc:Choice xmlns:v="urn:schemas-microsoft-com:vml" Requires="v">
                <p:oleObj spid="_x0000_s1037" name="Document" r:id="rId4" imgW="2166300" imgH="2027977" progId="Word.Document.8">
                  <p:embed/>
                </p:oleObj>
              </mc:Choice>
              <mc:Fallback>
                <p:oleObj name="Document" r:id="rId4" imgW="2166300" imgH="2027977" progId="Word.Document.8">
                  <p:embed/>
                  <p:pic>
                    <p:nvPicPr>
                      <p:cNvPr id="1026" name="Object 5">
                        <a:extLst>
                          <a:ext uri="{FF2B5EF4-FFF2-40B4-BE49-F238E27FC236}">
                            <a16:creationId xmlns:a16="http://schemas.microsoft.com/office/drawing/2014/main" id="{C140A4B6-3ED1-42AC-B4AC-AC63CF746A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4434" y="1544807"/>
                        <a:ext cx="1161473" cy="1084482"/>
                      </a:xfrm>
                      <a:prstGeom prst="rect">
                        <a:avLst/>
                      </a:prstGeom>
                      <a:noFill/>
                      <a:effectLst/>
                    </p:spPr>
                  </p:pic>
                </p:oleObj>
              </mc:Fallback>
            </mc:AlternateContent>
          </a:graphicData>
        </a:graphic>
      </p:graphicFrame>
      <p:pic>
        <p:nvPicPr>
          <p:cNvPr id="3" name="Imagen 2">
            <a:extLst>
              <a:ext uri="{FF2B5EF4-FFF2-40B4-BE49-F238E27FC236}">
                <a16:creationId xmlns:a16="http://schemas.microsoft.com/office/drawing/2014/main" id="{20117E0F-41DA-4DA6-B53D-FA1ECAA16AF8}"/>
              </a:ext>
            </a:extLst>
          </p:cNvPr>
          <p:cNvPicPr>
            <a:picLocks noChangeAspect="1"/>
          </p:cNvPicPr>
          <p:nvPr/>
        </p:nvPicPr>
        <p:blipFill>
          <a:blip r:embed="rId6"/>
          <a:stretch>
            <a:fillRect/>
          </a:stretch>
        </p:blipFill>
        <p:spPr>
          <a:xfrm>
            <a:off x="1628640" y="2700114"/>
            <a:ext cx="5054051" cy="3524905"/>
          </a:xfrm>
          <a:prstGeom prst="rect">
            <a:avLst/>
          </a:prstGeom>
        </p:spPr>
      </p:pic>
      <p:sp>
        <p:nvSpPr>
          <p:cNvPr id="64" name="Rettangolo 12">
            <a:extLst>
              <a:ext uri="{FF2B5EF4-FFF2-40B4-BE49-F238E27FC236}">
                <a16:creationId xmlns:a16="http://schemas.microsoft.com/office/drawing/2014/main" id="{FD2A63A3-1FE9-44D8-889D-2CA8FCF5826A}"/>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sp>
        <p:nvSpPr>
          <p:cNvPr id="65" name="ZoneTexte 24">
            <a:extLst>
              <a:ext uri="{FF2B5EF4-FFF2-40B4-BE49-F238E27FC236}">
                <a16:creationId xmlns:a16="http://schemas.microsoft.com/office/drawing/2014/main" id="{8BF8D3D7-52A9-4E08-9C59-D6A774CC0B43}"/>
              </a:ext>
            </a:extLst>
          </p:cNvPr>
          <p:cNvSpPr txBox="1">
            <a:spLocks noChangeArrowheads="1"/>
          </p:cNvSpPr>
          <p:nvPr/>
        </p:nvSpPr>
        <p:spPr bwMode="auto">
          <a:xfrm>
            <a:off x="1748573" y="5686410"/>
            <a:ext cx="37562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Black" panose="020B0A04020102020204" pitchFamily="34" charset="0"/>
              </a:defRPr>
            </a:lvl1pPr>
            <a:lvl2pPr marL="742950" indent="-285750">
              <a:defRPr sz="2000" b="1">
                <a:solidFill>
                  <a:schemeClr val="tx1"/>
                </a:solidFill>
                <a:latin typeface="Arial Black" panose="020B0A04020102020204" pitchFamily="34" charset="0"/>
              </a:defRPr>
            </a:lvl2pPr>
            <a:lvl3pPr marL="1143000" indent="-228600">
              <a:defRPr sz="2000" b="1">
                <a:solidFill>
                  <a:schemeClr val="tx1"/>
                </a:solidFill>
                <a:latin typeface="Arial Black" panose="020B0A04020102020204" pitchFamily="34" charset="0"/>
              </a:defRPr>
            </a:lvl3pPr>
            <a:lvl4pPr marL="1600200" indent="-228600">
              <a:defRPr sz="2000" b="1">
                <a:solidFill>
                  <a:schemeClr val="tx1"/>
                </a:solidFill>
                <a:latin typeface="Arial Black" panose="020B0A04020102020204" pitchFamily="34" charset="0"/>
              </a:defRPr>
            </a:lvl4pPr>
            <a:lvl5pPr marL="2057400" indent="-228600">
              <a:defRPr sz="2000" b="1">
                <a:solidFill>
                  <a:schemeClr val="tx1"/>
                </a:solidFill>
                <a:latin typeface="Arial Black" panose="020B0A04020102020204" pitchFamily="34" charset="0"/>
              </a:defRPr>
            </a:lvl5pPr>
            <a:lvl6pPr marL="2514600" indent="-228600" eaLnBrk="0" fontAlgn="base" hangingPunct="0">
              <a:spcBef>
                <a:spcPct val="0"/>
              </a:spcBef>
              <a:spcAft>
                <a:spcPct val="0"/>
              </a:spcAft>
              <a:defRPr sz="2000" b="1">
                <a:solidFill>
                  <a:schemeClr val="tx1"/>
                </a:solidFill>
                <a:latin typeface="Arial Black" panose="020B0A04020102020204" pitchFamily="34" charset="0"/>
              </a:defRPr>
            </a:lvl6pPr>
            <a:lvl7pPr marL="2971800" indent="-228600" eaLnBrk="0" fontAlgn="base" hangingPunct="0">
              <a:spcBef>
                <a:spcPct val="0"/>
              </a:spcBef>
              <a:spcAft>
                <a:spcPct val="0"/>
              </a:spcAft>
              <a:defRPr sz="2000" b="1">
                <a:solidFill>
                  <a:schemeClr val="tx1"/>
                </a:solidFill>
                <a:latin typeface="Arial Black" panose="020B0A04020102020204" pitchFamily="34" charset="0"/>
              </a:defRPr>
            </a:lvl7pPr>
            <a:lvl8pPr marL="3429000" indent="-228600" eaLnBrk="0" fontAlgn="base" hangingPunct="0">
              <a:spcBef>
                <a:spcPct val="0"/>
              </a:spcBef>
              <a:spcAft>
                <a:spcPct val="0"/>
              </a:spcAft>
              <a:defRPr sz="2000" b="1">
                <a:solidFill>
                  <a:schemeClr val="tx1"/>
                </a:solidFill>
                <a:latin typeface="Arial Black" panose="020B0A04020102020204" pitchFamily="34" charset="0"/>
              </a:defRPr>
            </a:lvl8pPr>
            <a:lvl9pPr marL="3886200" indent="-228600" eaLnBrk="0" fontAlgn="base" hangingPunct="0">
              <a:spcBef>
                <a:spcPct val="0"/>
              </a:spcBef>
              <a:spcAft>
                <a:spcPct val="0"/>
              </a:spcAft>
              <a:defRPr sz="2000" b="1">
                <a:solidFill>
                  <a:schemeClr val="tx1"/>
                </a:solidFill>
                <a:latin typeface="Arial Black" panose="020B0A04020102020204" pitchFamily="34" charset="0"/>
              </a:defRPr>
            </a:lvl9pPr>
          </a:lstStyle>
          <a:p>
            <a:r>
              <a:rPr lang="fr-FR" altLang="es-ES" sz="1600" b="0" dirty="0">
                <a:latin typeface="Calibri" panose="020F0502020204030204" pitchFamily="34" charset="0"/>
              </a:rPr>
              <a:t>A total of 32 tidal turbines (MCT </a:t>
            </a:r>
            <a:r>
              <a:rPr lang="fr-FR" altLang="es-ES" sz="1600" b="0" dirty="0" err="1">
                <a:latin typeface="Calibri" panose="020F0502020204030204" pitchFamily="34" charset="0"/>
              </a:rPr>
              <a:t>SeaFlow</a:t>
            </a:r>
            <a:r>
              <a:rPr lang="fr-FR" altLang="es-ES" sz="1600" b="0" dirty="0">
                <a:latin typeface="Calibri" panose="020F0502020204030204" pitchFamily="34" charset="0"/>
              </a:rPr>
              <a:t> 0.6 MW) over 1 km², </a:t>
            </a:r>
            <a:r>
              <a:rPr lang="fr-FR" altLang="es-ES" sz="1600" b="0" dirty="0" err="1">
                <a:latin typeface="Calibri" panose="020F0502020204030204" pitchFamily="34" charset="0"/>
              </a:rPr>
              <a:t>west</a:t>
            </a:r>
            <a:r>
              <a:rPr lang="fr-FR" altLang="es-ES" sz="1600" b="0" dirty="0">
                <a:latin typeface="Calibri" panose="020F0502020204030204" pitchFamily="34" charset="0"/>
              </a:rPr>
              <a:t> of the Cape Gris Nez (Hauts de France), </a:t>
            </a:r>
            <a:r>
              <a:rPr lang="fr-FR" altLang="es-ES" sz="1600" b="0" dirty="0" err="1">
                <a:latin typeface="Calibri" panose="020F0502020204030204" pitchFamily="34" charset="0"/>
              </a:rPr>
              <a:t>facing</a:t>
            </a:r>
            <a:r>
              <a:rPr lang="fr-FR" altLang="es-ES" sz="1600" b="0" dirty="0">
                <a:latin typeface="Calibri" panose="020F0502020204030204" pitchFamily="34" charset="0"/>
              </a:rPr>
              <a:t> the flow</a:t>
            </a:r>
            <a:br>
              <a:rPr lang="fr-FR" altLang="es-ES" sz="1600" b="0" dirty="0">
                <a:latin typeface="Calibri" panose="020F0502020204030204" pitchFamily="34" charset="0"/>
              </a:rPr>
            </a:br>
            <a:r>
              <a:rPr lang="fr-FR" altLang="es-ES" sz="1600" b="0" dirty="0">
                <a:latin typeface="Calibri" panose="020F0502020204030204" pitchFamily="34" charset="0"/>
              </a:rPr>
              <a:t>(e.g. </a:t>
            </a:r>
            <a:r>
              <a:rPr lang="en-US" altLang="es-ES" sz="1600" b="0" i="1" dirty="0">
                <a:latin typeface="Calibri" panose="020F0502020204030204" pitchFamily="34" charset="0"/>
              </a:rPr>
              <a:t>Blunden &amp; </a:t>
            </a:r>
            <a:r>
              <a:rPr lang="en-US" altLang="es-ES" sz="1600" b="0" i="1" dirty="0" err="1">
                <a:latin typeface="Calibri" panose="020F0502020204030204" pitchFamily="34" charset="0"/>
              </a:rPr>
              <a:t>Bahaj</a:t>
            </a:r>
            <a:r>
              <a:rPr lang="en-US" altLang="es-ES" sz="1600" b="0" i="1" dirty="0">
                <a:latin typeface="Calibri" panose="020F0502020204030204" pitchFamily="34" charset="0"/>
              </a:rPr>
              <a:t>, 2007</a:t>
            </a:r>
            <a:r>
              <a:rPr lang="en-US" altLang="es-ES" sz="1600" b="0" dirty="0">
                <a:latin typeface="Calibri" panose="020F0502020204030204" pitchFamily="34" charset="0"/>
              </a:rPr>
              <a:t>)</a:t>
            </a:r>
            <a:endParaRPr lang="en-US" altLang="es-ES" sz="1600" b="0" i="1" dirty="0">
              <a:latin typeface="Calibri" panose="020F0502020204030204" pitchFamily="34" charset="0"/>
            </a:endParaRPr>
          </a:p>
        </p:txBody>
      </p:sp>
      <p:pic>
        <p:nvPicPr>
          <p:cNvPr id="66" name="Image 1" descr="D:\Max\Iroise\Papier\Fig_art\png\Fig_2.png">
            <a:extLst>
              <a:ext uri="{FF2B5EF4-FFF2-40B4-BE49-F238E27FC236}">
                <a16:creationId xmlns:a16="http://schemas.microsoft.com/office/drawing/2014/main" id="{75664D41-3471-4C18-81BC-BAE1FB47C2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7969" y="4311589"/>
            <a:ext cx="3159126" cy="254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20">
            <a:extLst>
              <a:ext uri="{FF2B5EF4-FFF2-40B4-BE49-F238E27FC236}">
                <a16:creationId xmlns:a16="http://schemas.microsoft.com/office/drawing/2014/main" id="{13F4D09F-444D-4646-9DCD-B1B7B3D78552}"/>
              </a:ext>
            </a:extLst>
          </p:cNvPr>
          <p:cNvSpPr txBox="1">
            <a:spLocks noChangeArrowheads="1"/>
          </p:cNvSpPr>
          <p:nvPr/>
        </p:nvSpPr>
        <p:spPr bwMode="auto">
          <a:xfrm>
            <a:off x="9767095" y="5174148"/>
            <a:ext cx="22921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Black" panose="020B0A04020102020204" pitchFamily="34" charset="0"/>
              </a:defRPr>
            </a:lvl1pPr>
            <a:lvl2pPr marL="742950" indent="-285750">
              <a:defRPr sz="2000" b="1">
                <a:solidFill>
                  <a:schemeClr val="tx1"/>
                </a:solidFill>
                <a:latin typeface="Arial Black" panose="020B0A04020102020204" pitchFamily="34" charset="0"/>
              </a:defRPr>
            </a:lvl2pPr>
            <a:lvl3pPr marL="1143000" indent="-228600">
              <a:defRPr sz="2000" b="1">
                <a:solidFill>
                  <a:schemeClr val="tx1"/>
                </a:solidFill>
                <a:latin typeface="Arial Black" panose="020B0A04020102020204" pitchFamily="34" charset="0"/>
              </a:defRPr>
            </a:lvl3pPr>
            <a:lvl4pPr marL="1600200" indent="-228600">
              <a:defRPr sz="2000" b="1">
                <a:solidFill>
                  <a:schemeClr val="tx1"/>
                </a:solidFill>
                <a:latin typeface="Arial Black" panose="020B0A04020102020204" pitchFamily="34" charset="0"/>
              </a:defRPr>
            </a:lvl4pPr>
            <a:lvl5pPr marL="2057400" indent="-228600">
              <a:defRPr sz="2000" b="1">
                <a:solidFill>
                  <a:schemeClr val="tx1"/>
                </a:solidFill>
                <a:latin typeface="Arial Black" panose="020B0A04020102020204" pitchFamily="34" charset="0"/>
              </a:defRPr>
            </a:lvl5pPr>
            <a:lvl6pPr marL="2514600" indent="-228600" eaLnBrk="0" fontAlgn="base" hangingPunct="0">
              <a:spcBef>
                <a:spcPct val="0"/>
              </a:spcBef>
              <a:spcAft>
                <a:spcPct val="0"/>
              </a:spcAft>
              <a:defRPr sz="2000" b="1">
                <a:solidFill>
                  <a:schemeClr val="tx1"/>
                </a:solidFill>
                <a:latin typeface="Arial Black" panose="020B0A04020102020204" pitchFamily="34" charset="0"/>
              </a:defRPr>
            </a:lvl6pPr>
            <a:lvl7pPr marL="2971800" indent="-228600" eaLnBrk="0" fontAlgn="base" hangingPunct="0">
              <a:spcBef>
                <a:spcPct val="0"/>
              </a:spcBef>
              <a:spcAft>
                <a:spcPct val="0"/>
              </a:spcAft>
              <a:defRPr sz="2000" b="1">
                <a:solidFill>
                  <a:schemeClr val="tx1"/>
                </a:solidFill>
                <a:latin typeface="Arial Black" panose="020B0A04020102020204" pitchFamily="34" charset="0"/>
              </a:defRPr>
            </a:lvl7pPr>
            <a:lvl8pPr marL="3429000" indent="-228600" eaLnBrk="0" fontAlgn="base" hangingPunct="0">
              <a:spcBef>
                <a:spcPct val="0"/>
              </a:spcBef>
              <a:spcAft>
                <a:spcPct val="0"/>
              </a:spcAft>
              <a:defRPr sz="2000" b="1">
                <a:solidFill>
                  <a:schemeClr val="tx1"/>
                </a:solidFill>
                <a:latin typeface="Arial Black" panose="020B0A04020102020204" pitchFamily="34" charset="0"/>
              </a:defRPr>
            </a:lvl8pPr>
            <a:lvl9pPr marL="3886200" indent="-228600" eaLnBrk="0" fontAlgn="base" hangingPunct="0">
              <a:spcBef>
                <a:spcPct val="0"/>
              </a:spcBef>
              <a:spcAft>
                <a:spcPct val="0"/>
              </a:spcAft>
              <a:defRPr sz="2000" b="1">
                <a:solidFill>
                  <a:schemeClr val="tx1"/>
                </a:solidFill>
                <a:latin typeface="Arial Black" panose="020B0A04020102020204" pitchFamily="34" charset="0"/>
              </a:defRPr>
            </a:lvl9pPr>
          </a:lstStyle>
          <a:p>
            <a:pPr algn="ctr">
              <a:spcBef>
                <a:spcPct val="50000"/>
              </a:spcBef>
            </a:pPr>
            <a:r>
              <a:rPr lang="en-US" altLang="es-ES" dirty="0">
                <a:solidFill>
                  <a:srgbClr val="006699"/>
                </a:solidFill>
                <a:latin typeface="Tahoma" panose="020B0604030504040204" pitchFamily="34" charset="0"/>
                <a:cs typeface="Tahoma" panose="020B0604030504040204" pitchFamily="34" charset="0"/>
              </a:rPr>
              <a:t>Flood/Ebb tidal HFR currents in </a:t>
            </a:r>
            <a:r>
              <a:rPr lang="en-US" altLang="es-ES" dirty="0" err="1">
                <a:solidFill>
                  <a:srgbClr val="006699"/>
                </a:solidFill>
                <a:latin typeface="Tahoma" panose="020B0604030504040204" pitchFamily="34" charset="0"/>
                <a:cs typeface="Tahoma" panose="020B0604030504040204" pitchFamily="34" charset="0"/>
              </a:rPr>
              <a:t>Fromveur</a:t>
            </a:r>
            <a:r>
              <a:rPr lang="en-US" altLang="es-ES" dirty="0">
                <a:solidFill>
                  <a:srgbClr val="006699"/>
                </a:solidFill>
                <a:latin typeface="Tahoma" panose="020B0604030504040204" pitchFamily="34" charset="0"/>
                <a:cs typeface="Tahoma" panose="020B0604030504040204" pitchFamily="34" charset="0"/>
              </a:rPr>
              <a:t> area</a:t>
            </a:r>
          </a:p>
        </p:txBody>
      </p:sp>
      <p:sp>
        <p:nvSpPr>
          <p:cNvPr id="68" name="ZoneTexte 30">
            <a:extLst>
              <a:ext uri="{FF2B5EF4-FFF2-40B4-BE49-F238E27FC236}">
                <a16:creationId xmlns:a16="http://schemas.microsoft.com/office/drawing/2014/main" id="{7EB06CEE-5F1A-4C12-BE2A-89AC57D17A4E}"/>
              </a:ext>
            </a:extLst>
          </p:cNvPr>
          <p:cNvSpPr txBox="1">
            <a:spLocks noChangeArrowheads="1"/>
          </p:cNvSpPr>
          <p:nvPr/>
        </p:nvSpPr>
        <p:spPr bwMode="auto">
          <a:xfrm>
            <a:off x="6736353" y="3258496"/>
            <a:ext cx="5322921"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a:defRPr sz="2000" b="1">
                <a:solidFill>
                  <a:schemeClr val="tx1"/>
                </a:solidFill>
                <a:latin typeface="Arial Black" panose="020B0A04020102020204" pitchFamily="34" charset="0"/>
              </a:defRPr>
            </a:lvl1pPr>
            <a:lvl2pPr marL="742950" indent="-285750">
              <a:defRPr sz="2000" b="1">
                <a:solidFill>
                  <a:schemeClr val="tx1"/>
                </a:solidFill>
                <a:latin typeface="Arial Black" panose="020B0A04020102020204" pitchFamily="34" charset="0"/>
              </a:defRPr>
            </a:lvl2pPr>
            <a:lvl3pPr marL="1143000" indent="-228600">
              <a:defRPr sz="2000" b="1">
                <a:solidFill>
                  <a:schemeClr val="tx1"/>
                </a:solidFill>
                <a:latin typeface="Arial Black" panose="020B0A04020102020204" pitchFamily="34" charset="0"/>
              </a:defRPr>
            </a:lvl3pPr>
            <a:lvl4pPr marL="1600200" indent="-228600">
              <a:defRPr sz="2000" b="1">
                <a:solidFill>
                  <a:schemeClr val="tx1"/>
                </a:solidFill>
                <a:latin typeface="Arial Black" panose="020B0A04020102020204" pitchFamily="34" charset="0"/>
              </a:defRPr>
            </a:lvl4pPr>
            <a:lvl5pPr marL="2057400" indent="-228600">
              <a:defRPr sz="2000" b="1">
                <a:solidFill>
                  <a:schemeClr val="tx1"/>
                </a:solidFill>
                <a:latin typeface="Arial Black" panose="020B0A04020102020204" pitchFamily="34" charset="0"/>
              </a:defRPr>
            </a:lvl5pPr>
            <a:lvl6pPr marL="2514600" indent="-228600" eaLnBrk="0" fontAlgn="base" hangingPunct="0">
              <a:spcBef>
                <a:spcPct val="0"/>
              </a:spcBef>
              <a:spcAft>
                <a:spcPct val="0"/>
              </a:spcAft>
              <a:defRPr sz="2000" b="1">
                <a:solidFill>
                  <a:schemeClr val="tx1"/>
                </a:solidFill>
                <a:latin typeface="Arial Black" panose="020B0A04020102020204" pitchFamily="34" charset="0"/>
              </a:defRPr>
            </a:lvl6pPr>
            <a:lvl7pPr marL="2971800" indent="-228600" eaLnBrk="0" fontAlgn="base" hangingPunct="0">
              <a:spcBef>
                <a:spcPct val="0"/>
              </a:spcBef>
              <a:spcAft>
                <a:spcPct val="0"/>
              </a:spcAft>
              <a:defRPr sz="2000" b="1">
                <a:solidFill>
                  <a:schemeClr val="tx1"/>
                </a:solidFill>
                <a:latin typeface="Arial Black" panose="020B0A04020102020204" pitchFamily="34" charset="0"/>
              </a:defRPr>
            </a:lvl7pPr>
            <a:lvl8pPr marL="3429000" indent="-228600" eaLnBrk="0" fontAlgn="base" hangingPunct="0">
              <a:spcBef>
                <a:spcPct val="0"/>
              </a:spcBef>
              <a:spcAft>
                <a:spcPct val="0"/>
              </a:spcAft>
              <a:defRPr sz="2000" b="1">
                <a:solidFill>
                  <a:schemeClr val="tx1"/>
                </a:solidFill>
                <a:latin typeface="Arial Black" panose="020B0A04020102020204" pitchFamily="34" charset="0"/>
              </a:defRPr>
            </a:lvl8pPr>
            <a:lvl9pPr marL="3886200" indent="-228600" eaLnBrk="0" fontAlgn="base" hangingPunct="0">
              <a:spcBef>
                <a:spcPct val="0"/>
              </a:spcBef>
              <a:spcAft>
                <a:spcPct val="0"/>
              </a:spcAft>
              <a:defRPr sz="2000" b="1">
                <a:solidFill>
                  <a:schemeClr val="tx1"/>
                </a:solidFill>
                <a:latin typeface="Arial Black" panose="020B0A04020102020204" pitchFamily="34" charset="0"/>
              </a:defRPr>
            </a:lvl9pPr>
          </a:lstStyle>
          <a:p>
            <a:pPr>
              <a:buFont typeface="Arial" panose="020B0604020202020204" pitchFamily="34" charset="0"/>
              <a:buChar char="•"/>
            </a:pPr>
            <a:r>
              <a:rPr lang="fr-FR" altLang="es-ES" sz="1600" dirty="0">
                <a:latin typeface="Calibri" panose="020F0502020204030204" pitchFamily="34" charset="0"/>
              </a:rPr>
              <a:t>One MCT </a:t>
            </a:r>
            <a:r>
              <a:rPr lang="fr-FR" altLang="es-ES" sz="1600" dirty="0" err="1">
                <a:latin typeface="Calibri" panose="020F0502020204030204" pitchFamily="34" charset="0"/>
              </a:rPr>
              <a:t>SeaFlow</a:t>
            </a:r>
            <a:r>
              <a:rPr lang="fr-FR" altLang="es-ES" sz="1600" dirty="0">
                <a:latin typeface="Calibri" panose="020F0502020204030204" pitchFamily="34" charset="0"/>
              </a:rPr>
              <a:t> </a:t>
            </a:r>
            <a:r>
              <a:rPr lang="fr-FR" altLang="es-ES" sz="1600" dirty="0" err="1">
                <a:latin typeface="Calibri" panose="020F0502020204030204" pitchFamily="34" charset="0"/>
              </a:rPr>
              <a:t>device</a:t>
            </a:r>
            <a:r>
              <a:rPr lang="fr-FR" altLang="es-ES" sz="1600" dirty="0">
                <a:latin typeface="Calibri" panose="020F0502020204030204" pitchFamily="34" charset="0"/>
              </a:rPr>
              <a:t>: </a:t>
            </a:r>
            <a:r>
              <a:rPr lang="fr-FR" altLang="es-ES" sz="1600" i="1" dirty="0" err="1">
                <a:latin typeface="Calibri" panose="020F0502020204030204" pitchFamily="34" charset="0"/>
              </a:rPr>
              <a:t>P</a:t>
            </a:r>
            <a:r>
              <a:rPr lang="fr-FR" altLang="es-ES" sz="1600" i="1" baseline="-25000" dirty="0" err="1">
                <a:latin typeface="Calibri" panose="020F0502020204030204" pitchFamily="34" charset="0"/>
              </a:rPr>
              <a:t>tech</a:t>
            </a:r>
            <a:r>
              <a:rPr lang="fr-FR" altLang="es-ES" sz="1600" i="1" baseline="-25000" dirty="0">
                <a:latin typeface="Calibri" panose="020F0502020204030204" pitchFamily="34" charset="0"/>
              </a:rPr>
              <a:t>  </a:t>
            </a:r>
            <a:r>
              <a:rPr lang="fr-FR" altLang="es-ES" sz="1600" dirty="0">
                <a:latin typeface="Calibri" panose="020F0502020204030204" pitchFamily="34" charset="0"/>
              </a:rPr>
              <a:t>= 0.6 GWh</a:t>
            </a:r>
          </a:p>
          <a:p>
            <a:pPr>
              <a:buFont typeface="Arial" panose="020B0604020202020204" pitchFamily="34" charset="0"/>
              <a:buChar char="•"/>
            </a:pPr>
            <a:r>
              <a:rPr lang="fr-FR" altLang="es-ES" sz="1600" dirty="0">
                <a:latin typeface="Calibri" panose="020F0502020204030204" pitchFamily="34" charset="0"/>
              </a:rPr>
              <a:t>An </a:t>
            </a:r>
            <a:r>
              <a:rPr lang="fr-FR" altLang="es-ES" sz="1600" dirty="0" err="1">
                <a:latin typeface="Calibri" panose="020F0502020204030204" pitchFamily="34" charset="0"/>
              </a:rPr>
              <a:t>array</a:t>
            </a:r>
            <a:r>
              <a:rPr lang="fr-FR" altLang="es-ES" sz="1600" dirty="0">
                <a:latin typeface="Calibri" panose="020F0502020204030204" pitchFamily="34" charset="0"/>
              </a:rPr>
              <a:t> of 32 tidal </a:t>
            </a:r>
            <a:r>
              <a:rPr lang="fr-FR" altLang="es-ES" sz="1600" dirty="0" err="1">
                <a:latin typeface="Calibri" panose="020F0502020204030204" pitchFamily="34" charset="0"/>
              </a:rPr>
              <a:t>turbies</a:t>
            </a:r>
            <a:r>
              <a:rPr lang="fr-FR" altLang="es-ES" sz="1600" dirty="0">
                <a:latin typeface="Calibri" panose="020F0502020204030204" pitchFamily="34" charset="0"/>
              </a:rPr>
              <a:t> : </a:t>
            </a:r>
            <a:r>
              <a:rPr lang="fr-FR" altLang="es-ES" sz="1600" i="1" dirty="0" err="1">
                <a:latin typeface="Calibri" panose="020F0502020204030204" pitchFamily="34" charset="0"/>
              </a:rPr>
              <a:t>P</a:t>
            </a:r>
            <a:r>
              <a:rPr lang="fr-FR" altLang="es-ES" sz="1600" i="1" baseline="-25000" dirty="0" err="1">
                <a:latin typeface="Calibri" panose="020F0502020204030204" pitchFamily="34" charset="0"/>
              </a:rPr>
              <a:t>tech</a:t>
            </a:r>
            <a:r>
              <a:rPr lang="fr-FR" altLang="es-ES" sz="1600" i="1" baseline="-25000" dirty="0">
                <a:latin typeface="Calibri" panose="020F0502020204030204" pitchFamily="34" charset="0"/>
              </a:rPr>
              <a:t>  </a:t>
            </a:r>
            <a:r>
              <a:rPr lang="fr-FR" altLang="es-ES" sz="1600" dirty="0">
                <a:latin typeface="Calibri" panose="020F0502020204030204" pitchFamily="34" charset="0"/>
              </a:rPr>
              <a:t>= 15 GWh</a:t>
            </a:r>
          </a:p>
          <a:p>
            <a:pPr>
              <a:buFont typeface="Arial" panose="020B0604020202020204" pitchFamily="34" charset="0"/>
              <a:buChar char="•"/>
            </a:pPr>
            <a:r>
              <a:rPr lang="fr-FR" altLang="es-ES" sz="1600" dirty="0" err="1">
                <a:latin typeface="Calibri" panose="020F0502020204030204" pitchFamily="34" charset="0"/>
              </a:rPr>
              <a:t>Array</a:t>
            </a:r>
            <a:r>
              <a:rPr lang="fr-FR" altLang="es-ES" sz="1600" dirty="0">
                <a:latin typeface="Calibri" panose="020F0502020204030204" pitchFamily="34" charset="0"/>
              </a:rPr>
              <a:t> location </a:t>
            </a:r>
            <a:r>
              <a:rPr lang="fr-FR" altLang="es-ES" sz="1600" dirty="0" err="1">
                <a:latin typeface="Calibri" panose="020F0502020204030204" pitchFamily="34" charset="0"/>
              </a:rPr>
              <a:t>is</a:t>
            </a:r>
            <a:r>
              <a:rPr lang="fr-FR" altLang="es-ES" sz="1600" dirty="0">
                <a:latin typeface="Calibri" panose="020F0502020204030204" pitchFamily="34" charset="0"/>
              </a:rPr>
              <a:t> </a:t>
            </a:r>
            <a:r>
              <a:rPr lang="fr-FR" altLang="es-ES" sz="1600" dirty="0" err="1">
                <a:latin typeface="Calibri" panose="020F0502020204030204" pitchFamily="34" charset="0"/>
              </a:rPr>
              <a:t>very</a:t>
            </a:r>
            <a:r>
              <a:rPr lang="fr-FR" altLang="es-ES" sz="1600" dirty="0">
                <a:latin typeface="Calibri" panose="020F0502020204030204" pitchFamily="34" charset="0"/>
              </a:rPr>
              <a:t> important </a:t>
            </a:r>
            <a:r>
              <a:rPr lang="fr-FR" altLang="es-ES" sz="1600" dirty="0" err="1">
                <a:latin typeface="Calibri" panose="020F0502020204030204" pitchFamily="34" charset="0"/>
              </a:rPr>
              <a:t>beacause</a:t>
            </a:r>
            <a:r>
              <a:rPr lang="fr-FR" altLang="es-ES" sz="1600" dirty="0">
                <a:latin typeface="Calibri" panose="020F0502020204030204" pitchFamily="34" charset="0"/>
              </a:rPr>
              <a:t> the variation of </a:t>
            </a:r>
            <a:r>
              <a:rPr lang="fr-FR" altLang="es-ES" sz="1600" dirty="0" err="1">
                <a:latin typeface="Calibri" panose="020F0502020204030204" pitchFamily="34" charset="0"/>
              </a:rPr>
              <a:t>current</a:t>
            </a:r>
            <a:r>
              <a:rPr lang="fr-FR" altLang="es-ES" sz="1600" dirty="0">
                <a:latin typeface="Calibri" panose="020F0502020204030204" pitchFamily="34" charset="0"/>
              </a:rPr>
              <a:t> </a:t>
            </a:r>
            <a:r>
              <a:rPr lang="fr-FR" altLang="es-ES" sz="1600" dirty="0" err="1">
                <a:latin typeface="Calibri" panose="020F0502020204030204" pitchFamily="34" charset="0"/>
              </a:rPr>
              <a:t>asymmetry</a:t>
            </a:r>
            <a:r>
              <a:rPr lang="fr-FR" altLang="es-ES" sz="1600" dirty="0">
                <a:latin typeface="Calibri" panose="020F0502020204030204" pitchFamily="34" charset="0"/>
              </a:rPr>
              <a:t> </a:t>
            </a:r>
            <a:r>
              <a:rPr lang="fr-FR" altLang="es-ES" sz="1600" dirty="0" err="1">
                <a:latin typeface="Calibri" panose="020F0502020204030204" pitchFamily="34" charset="0"/>
              </a:rPr>
              <a:t>is</a:t>
            </a:r>
            <a:r>
              <a:rPr lang="fr-FR" altLang="es-ES" sz="1600" dirty="0">
                <a:latin typeface="Calibri" panose="020F0502020204030204" pitchFamily="34" charset="0"/>
              </a:rPr>
              <a:t> </a:t>
            </a:r>
            <a:r>
              <a:rPr lang="fr-FR" altLang="es-ES" sz="1600" dirty="0" err="1">
                <a:latin typeface="Calibri" panose="020F0502020204030204" pitchFamily="34" charset="0"/>
              </a:rPr>
              <a:t>strong</a:t>
            </a:r>
            <a:endParaRPr lang="en-US" altLang="es-ES" sz="1600" dirty="0">
              <a:latin typeface="Calibri" panose="020F0502020204030204" pitchFamily="34" charset="0"/>
            </a:endParaRPr>
          </a:p>
        </p:txBody>
      </p:sp>
      <p:sp>
        <p:nvSpPr>
          <p:cNvPr id="69" name="ZoneTexte 31">
            <a:extLst>
              <a:ext uri="{FF2B5EF4-FFF2-40B4-BE49-F238E27FC236}">
                <a16:creationId xmlns:a16="http://schemas.microsoft.com/office/drawing/2014/main" id="{35D6ADDD-04B6-49EB-A854-BC628CAD8C08}"/>
              </a:ext>
            </a:extLst>
          </p:cNvPr>
          <p:cNvSpPr txBox="1">
            <a:spLocks noChangeArrowheads="1"/>
          </p:cNvSpPr>
          <p:nvPr/>
        </p:nvSpPr>
        <p:spPr bwMode="auto">
          <a:xfrm>
            <a:off x="6843677" y="2992597"/>
            <a:ext cx="4682296"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Black" panose="020B0A04020102020204" pitchFamily="34" charset="0"/>
              </a:defRPr>
            </a:lvl1pPr>
            <a:lvl2pPr marL="742950" indent="-285750">
              <a:defRPr sz="2000" b="1">
                <a:solidFill>
                  <a:schemeClr val="tx1"/>
                </a:solidFill>
                <a:latin typeface="Arial Black" panose="020B0A04020102020204" pitchFamily="34" charset="0"/>
              </a:defRPr>
            </a:lvl2pPr>
            <a:lvl3pPr marL="1143000" indent="-228600">
              <a:defRPr sz="2000" b="1">
                <a:solidFill>
                  <a:schemeClr val="tx1"/>
                </a:solidFill>
                <a:latin typeface="Arial Black" panose="020B0A04020102020204" pitchFamily="34" charset="0"/>
              </a:defRPr>
            </a:lvl3pPr>
            <a:lvl4pPr marL="1600200" indent="-228600">
              <a:defRPr sz="2000" b="1">
                <a:solidFill>
                  <a:schemeClr val="tx1"/>
                </a:solidFill>
                <a:latin typeface="Arial Black" panose="020B0A04020102020204" pitchFamily="34" charset="0"/>
              </a:defRPr>
            </a:lvl4pPr>
            <a:lvl5pPr marL="2057400" indent="-228600">
              <a:defRPr sz="2000" b="1">
                <a:solidFill>
                  <a:schemeClr val="tx1"/>
                </a:solidFill>
                <a:latin typeface="Arial Black" panose="020B0A04020102020204" pitchFamily="34" charset="0"/>
              </a:defRPr>
            </a:lvl5pPr>
            <a:lvl6pPr marL="2514600" indent="-228600" eaLnBrk="0" fontAlgn="base" hangingPunct="0">
              <a:spcBef>
                <a:spcPct val="0"/>
              </a:spcBef>
              <a:spcAft>
                <a:spcPct val="0"/>
              </a:spcAft>
              <a:defRPr sz="2000" b="1">
                <a:solidFill>
                  <a:schemeClr val="tx1"/>
                </a:solidFill>
                <a:latin typeface="Arial Black" panose="020B0A04020102020204" pitchFamily="34" charset="0"/>
              </a:defRPr>
            </a:lvl6pPr>
            <a:lvl7pPr marL="2971800" indent="-228600" eaLnBrk="0" fontAlgn="base" hangingPunct="0">
              <a:spcBef>
                <a:spcPct val="0"/>
              </a:spcBef>
              <a:spcAft>
                <a:spcPct val="0"/>
              </a:spcAft>
              <a:defRPr sz="2000" b="1">
                <a:solidFill>
                  <a:schemeClr val="tx1"/>
                </a:solidFill>
                <a:latin typeface="Arial Black" panose="020B0A04020102020204" pitchFamily="34" charset="0"/>
              </a:defRPr>
            </a:lvl7pPr>
            <a:lvl8pPr marL="3429000" indent="-228600" eaLnBrk="0" fontAlgn="base" hangingPunct="0">
              <a:spcBef>
                <a:spcPct val="0"/>
              </a:spcBef>
              <a:spcAft>
                <a:spcPct val="0"/>
              </a:spcAft>
              <a:defRPr sz="2000" b="1">
                <a:solidFill>
                  <a:schemeClr val="tx1"/>
                </a:solidFill>
                <a:latin typeface="Arial Black" panose="020B0A04020102020204" pitchFamily="34" charset="0"/>
              </a:defRPr>
            </a:lvl8pPr>
            <a:lvl9pPr marL="3886200" indent="-228600" eaLnBrk="0" fontAlgn="base" hangingPunct="0">
              <a:spcBef>
                <a:spcPct val="0"/>
              </a:spcBef>
              <a:spcAft>
                <a:spcPct val="0"/>
              </a:spcAft>
              <a:defRPr sz="2000" b="1">
                <a:solidFill>
                  <a:schemeClr val="tx1"/>
                </a:solidFill>
                <a:latin typeface="Arial Black" panose="020B0A04020102020204" pitchFamily="34" charset="0"/>
              </a:defRPr>
            </a:lvl9pPr>
          </a:lstStyle>
          <a:p>
            <a:r>
              <a:rPr lang="fr-FR" altLang="es-ES" sz="1600" u="sng" dirty="0" err="1">
                <a:latin typeface="Calibri" panose="020F0502020204030204" pitchFamily="34" charset="0"/>
              </a:rPr>
              <a:t>Expected</a:t>
            </a:r>
            <a:r>
              <a:rPr lang="fr-FR" altLang="es-ES" sz="1600" u="sng" dirty="0">
                <a:latin typeface="Calibri" panose="020F0502020204030204" pitchFamily="34" charset="0"/>
              </a:rPr>
              <a:t> </a:t>
            </a:r>
            <a:r>
              <a:rPr lang="fr-FR" altLang="es-ES" sz="1600" u="sng" dirty="0" err="1">
                <a:latin typeface="Calibri" panose="020F0502020204030204" pitchFamily="34" charset="0"/>
              </a:rPr>
              <a:t>technically</a:t>
            </a:r>
            <a:r>
              <a:rPr lang="fr-FR" altLang="es-ES" sz="1600" u="sng" dirty="0">
                <a:latin typeface="Calibri" panose="020F0502020204030204" pitchFamily="34" charset="0"/>
              </a:rPr>
              <a:t> </a:t>
            </a:r>
            <a:r>
              <a:rPr lang="fr-FR" altLang="es-ES" sz="1600" u="sng" dirty="0" err="1">
                <a:latin typeface="Calibri" panose="020F0502020204030204" pitchFamily="34" charset="0"/>
              </a:rPr>
              <a:t>expoitable</a:t>
            </a:r>
            <a:r>
              <a:rPr lang="fr-FR" altLang="es-ES" sz="1600" u="sng" dirty="0">
                <a:latin typeface="Calibri" panose="020F0502020204030204" pitchFamily="34" charset="0"/>
              </a:rPr>
              <a:t> </a:t>
            </a:r>
            <a:r>
              <a:rPr lang="fr-FR" altLang="es-ES" sz="1600" u="sng" dirty="0" err="1">
                <a:latin typeface="Calibri" panose="020F0502020204030204" pitchFamily="34" charset="0"/>
              </a:rPr>
              <a:t>potential</a:t>
            </a:r>
            <a:r>
              <a:rPr lang="fr-FR" altLang="es-ES" sz="1600" dirty="0">
                <a:latin typeface="Calibri" panose="020F0502020204030204" pitchFamily="34" charset="0"/>
              </a:rPr>
              <a:t>:</a:t>
            </a:r>
            <a:endParaRPr lang="en-US" altLang="es-ES" sz="1600" dirty="0">
              <a:latin typeface="Calibri" panose="020F0502020204030204" pitchFamily="34" charset="0"/>
            </a:endParaRPr>
          </a:p>
        </p:txBody>
      </p:sp>
      <p:sp>
        <p:nvSpPr>
          <p:cNvPr id="70" name="ZoneTexte 32">
            <a:extLst>
              <a:ext uri="{FF2B5EF4-FFF2-40B4-BE49-F238E27FC236}">
                <a16:creationId xmlns:a16="http://schemas.microsoft.com/office/drawing/2014/main" id="{C568FDFA-4A5E-4A4D-90C9-9F7D7F800C11}"/>
              </a:ext>
            </a:extLst>
          </p:cNvPr>
          <p:cNvSpPr txBox="1">
            <a:spLocks noChangeArrowheads="1"/>
          </p:cNvSpPr>
          <p:nvPr/>
        </p:nvSpPr>
        <p:spPr bwMode="auto">
          <a:xfrm>
            <a:off x="8451455" y="2666372"/>
            <a:ext cx="217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Black" panose="020B0A04020102020204" pitchFamily="34" charset="0"/>
              </a:defRPr>
            </a:lvl1pPr>
            <a:lvl2pPr marL="742950" indent="-285750">
              <a:defRPr sz="2000" b="1">
                <a:solidFill>
                  <a:schemeClr val="tx1"/>
                </a:solidFill>
                <a:latin typeface="Arial Black" panose="020B0A04020102020204" pitchFamily="34" charset="0"/>
              </a:defRPr>
            </a:lvl2pPr>
            <a:lvl3pPr marL="1143000" indent="-228600">
              <a:defRPr sz="2000" b="1">
                <a:solidFill>
                  <a:schemeClr val="tx1"/>
                </a:solidFill>
                <a:latin typeface="Arial Black" panose="020B0A04020102020204" pitchFamily="34" charset="0"/>
              </a:defRPr>
            </a:lvl3pPr>
            <a:lvl4pPr marL="1600200" indent="-228600">
              <a:defRPr sz="2000" b="1">
                <a:solidFill>
                  <a:schemeClr val="tx1"/>
                </a:solidFill>
                <a:latin typeface="Arial Black" panose="020B0A04020102020204" pitchFamily="34" charset="0"/>
              </a:defRPr>
            </a:lvl4pPr>
            <a:lvl5pPr marL="2057400" indent="-228600">
              <a:defRPr sz="2000" b="1">
                <a:solidFill>
                  <a:schemeClr val="tx1"/>
                </a:solidFill>
                <a:latin typeface="Arial Black" panose="020B0A04020102020204" pitchFamily="34" charset="0"/>
              </a:defRPr>
            </a:lvl5pPr>
            <a:lvl6pPr marL="2514600" indent="-228600" eaLnBrk="0" fontAlgn="base" hangingPunct="0">
              <a:spcBef>
                <a:spcPct val="0"/>
              </a:spcBef>
              <a:spcAft>
                <a:spcPct val="0"/>
              </a:spcAft>
              <a:defRPr sz="2000" b="1">
                <a:solidFill>
                  <a:schemeClr val="tx1"/>
                </a:solidFill>
                <a:latin typeface="Arial Black" panose="020B0A04020102020204" pitchFamily="34" charset="0"/>
              </a:defRPr>
            </a:lvl6pPr>
            <a:lvl7pPr marL="2971800" indent="-228600" eaLnBrk="0" fontAlgn="base" hangingPunct="0">
              <a:spcBef>
                <a:spcPct val="0"/>
              </a:spcBef>
              <a:spcAft>
                <a:spcPct val="0"/>
              </a:spcAft>
              <a:defRPr sz="2000" b="1">
                <a:solidFill>
                  <a:schemeClr val="tx1"/>
                </a:solidFill>
                <a:latin typeface="Arial Black" panose="020B0A04020102020204" pitchFamily="34" charset="0"/>
              </a:defRPr>
            </a:lvl7pPr>
            <a:lvl8pPr marL="3429000" indent="-228600" eaLnBrk="0" fontAlgn="base" hangingPunct="0">
              <a:spcBef>
                <a:spcPct val="0"/>
              </a:spcBef>
              <a:spcAft>
                <a:spcPct val="0"/>
              </a:spcAft>
              <a:defRPr sz="2000" b="1">
                <a:solidFill>
                  <a:schemeClr val="tx1"/>
                </a:solidFill>
                <a:latin typeface="Arial Black" panose="020B0A04020102020204" pitchFamily="34" charset="0"/>
              </a:defRPr>
            </a:lvl8pPr>
            <a:lvl9pPr marL="3886200" indent="-228600" eaLnBrk="0" fontAlgn="base" hangingPunct="0">
              <a:spcBef>
                <a:spcPct val="0"/>
              </a:spcBef>
              <a:spcAft>
                <a:spcPct val="0"/>
              </a:spcAft>
              <a:defRPr sz="2000" b="1">
                <a:solidFill>
                  <a:schemeClr val="tx1"/>
                </a:solidFill>
                <a:latin typeface="Arial Black" panose="020B0A04020102020204" pitchFamily="34" charset="0"/>
              </a:defRPr>
            </a:lvl9pPr>
          </a:lstStyle>
          <a:p>
            <a:r>
              <a:rPr lang="fr-FR" altLang="es-ES" dirty="0" err="1">
                <a:solidFill>
                  <a:srgbClr val="FF0000"/>
                </a:solidFill>
                <a:latin typeface="Calibri" panose="020F0502020204030204" pitchFamily="34" charset="0"/>
              </a:rPr>
              <a:t>Fromveur</a:t>
            </a:r>
            <a:r>
              <a:rPr lang="fr-FR" altLang="es-ES" dirty="0">
                <a:solidFill>
                  <a:srgbClr val="FF0000"/>
                </a:solidFill>
                <a:latin typeface="Calibri" panose="020F0502020204030204" pitchFamily="34" charset="0"/>
              </a:rPr>
              <a:t> </a:t>
            </a:r>
            <a:r>
              <a:rPr lang="fr-FR" altLang="es-ES" dirty="0" err="1">
                <a:solidFill>
                  <a:srgbClr val="FF0000"/>
                </a:solidFill>
                <a:latin typeface="Calibri" panose="020F0502020204030204" pitchFamily="34" charset="0"/>
              </a:rPr>
              <a:t>Strait</a:t>
            </a:r>
            <a:endParaRPr lang="en-US" altLang="es-ES" sz="14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869147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48574" y="228600"/>
            <a:ext cx="10228777" cy="492122"/>
          </a:xfrm>
          <a:prstGeom prst="rect">
            <a:avLst/>
          </a:prstGeom>
        </p:spPr>
        <p:txBody>
          <a:bodyPr wrap="square">
            <a:spAutoFit/>
          </a:bodyPr>
          <a:lstStyle/>
          <a:p>
            <a:pPr indent="228600">
              <a:lnSpc>
                <a:spcPct val="115000"/>
              </a:lnSpc>
            </a:pPr>
            <a:r>
              <a:rPr lang="en-US" sz="2400" b="1" i="1" dirty="0">
                <a:solidFill>
                  <a:srgbClr val="00B050"/>
                </a:solidFill>
                <a:latin typeface="Calibri" panose="020F0502020204030204" pitchFamily="34" charset="0"/>
                <a:ea typeface="Times New Roman" panose="02020603050405020304" pitchFamily="18" charset="0"/>
                <a:cs typeface="Arial" panose="020B0604020202020204" pitchFamily="34" charset="0"/>
              </a:rPr>
              <a:t>Other applications</a:t>
            </a:r>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4" name="Rettangolo 12">
            <a:extLst>
              <a:ext uri="{FF2B5EF4-FFF2-40B4-BE49-F238E27FC236}">
                <a16:creationId xmlns:a16="http://schemas.microsoft.com/office/drawing/2014/main" id="{F03B7FAF-093B-41D3-904B-E84878491FDF}"/>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sp>
        <p:nvSpPr>
          <p:cNvPr id="6" name="Rectángulo 5">
            <a:extLst>
              <a:ext uri="{FF2B5EF4-FFF2-40B4-BE49-F238E27FC236}">
                <a16:creationId xmlns:a16="http://schemas.microsoft.com/office/drawing/2014/main" id="{EC20D81C-59AF-4BA8-B9D2-F6F3D196885B}"/>
              </a:ext>
            </a:extLst>
          </p:cNvPr>
          <p:cNvSpPr/>
          <p:nvPr/>
        </p:nvSpPr>
        <p:spPr>
          <a:xfrm>
            <a:off x="1748574" y="656476"/>
            <a:ext cx="8429737" cy="490199"/>
          </a:xfrm>
          <a:prstGeom prst="rect">
            <a:avLst/>
          </a:prstGeom>
        </p:spPr>
        <p:txBody>
          <a:bodyPr wrap="square">
            <a:spAutoFit/>
          </a:bodyPr>
          <a:lstStyle/>
          <a:p>
            <a:pPr indent="228600">
              <a:lnSpc>
                <a:spcPct val="115000"/>
              </a:lnSpc>
              <a:spcAft>
                <a:spcPts val="0"/>
              </a:spcAft>
            </a:pPr>
            <a:r>
              <a:rPr lang="en-GB" sz="2400" i="1" dirty="0">
                <a:solidFill>
                  <a:srgbClr val="00B050"/>
                </a:solidFill>
                <a:latin typeface="Calibri" panose="020F0502020204030204" pitchFamily="34" charset="0"/>
                <a:cs typeface="Arial" panose="020B0604020202020204" pitchFamily="34" charset="0"/>
              </a:rPr>
              <a:t>Ship detection</a:t>
            </a: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5E81C2D2-AD5B-4C75-BE3E-8A5BE75A9FF5}"/>
              </a:ext>
            </a:extLst>
          </p:cNvPr>
          <p:cNvPicPr>
            <a:picLocks noChangeAspect="1"/>
          </p:cNvPicPr>
          <p:nvPr/>
        </p:nvPicPr>
        <p:blipFill>
          <a:blip r:embed="rId4"/>
          <a:stretch>
            <a:fillRect/>
          </a:stretch>
        </p:blipFill>
        <p:spPr>
          <a:xfrm>
            <a:off x="1672541" y="1389778"/>
            <a:ext cx="7525168" cy="4621144"/>
          </a:xfrm>
          <a:prstGeom prst="rect">
            <a:avLst/>
          </a:prstGeom>
        </p:spPr>
      </p:pic>
      <p:sp>
        <p:nvSpPr>
          <p:cNvPr id="9" name="Rectángulo 8">
            <a:extLst>
              <a:ext uri="{FF2B5EF4-FFF2-40B4-BE49-F238E27FC236}">
                <a16:creationId xmlns:a16="http://schemas.microsoft.com/office/drawing/2014/main" id="{00CDF35E-02DB-415C-9392-C1F3AF3CD177}"/>
              </a:ext>
            </a:extLst>
          </p:cNvPr>
          <p:cNvSpPr/>
          <p:nvPr/>
        </p:nvSpPr>
        <p:spPr>
          <a:xfrm>
            <a:off x="9216466" y="4041266"/>
            <a:ext cx="2846228" cy="2246769"/>
          </a:xfrm>
          <a:prstGeom prst="rect">
            <a:avLst/>
          </a:prstGeom>
        </p:spPr>
        <p:txBody>
          <a:bodyPr wrap="square">
            <a:spAutoFit/>
          </a:bodyPr>
          <a:lstStyle/>
          <a:p>
            <a:r>
              <a:rPr lang="en-US" dirty="0"/>
              <a:t>Map of ship detections in the German Bight resulting from fusion of HFRs at </a:t>
            </a:r>
            <a:r>
              <a:rPr lang="en-US" dirty="0" err="1"/>
              <a:t>Wangerooge</a:t>
            </a:r>
            <a:r>
              <a:rPr lang="en-US" dirty="0"/>
              <a:t> and </a:t>
            </a:r>
            <a:r>
              <a:rPr lang="en-US" dirty="0" err="1"/>
              <a:t>Büsum</a:t>
            </a:r>
            <a:r>
              <a:rPr lang="en-US" dirty="0"/>
              <a:t> covering the German Bight of the southern North Sea.</a:t>
            </a:r>
          </a:p>
          <a:p>
            <a:r>
              <a:rPr lang="en-US" sz="1600" i="1" dirty="0"/>
              <a:t>(J. Horstmann in Rubio et al. 2017, FMS)</a:t>
            </a:r>
          </a:p>
        </p:txBody>
      </p:sp>
    </p:spTree>
    <p:extLst>
      <p:ext uri="{BB962C8B-B14F-4D97-AF65-F5344CB8AC3E}">
        <p14:creationId xmlns:p14="http://schemas.microsoft.com/office/powerpoint/2010/main" val="2765498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6BF155-BD72-420F-ACEF-094323F63EA5}"/>
              </a:ext>
            </a:extLst>
          </p:cNvPr>
          <p:cNvPicPr>
            <a:picLocks noChangeAspect="1"/>
          </p:cNvPicPr>
          <p:nvPr/>
        </p:nvPicPr>
        <p:blipFill>
          <a:blip r:embed="rId2"/>
          <a:stretch>
            <a:fillRect/>
          </a:stretch>
        </p:blipFill>
        <p:spPr>
          <a:xfrm>
            <a:off x="2670475" y="1589784"/>
            <a:ext cx="5685313" cy="5188027"/>
          </a:xfrm>
          <a:prstGeom prst="rect">
            <a:avLst/>
          </a:prstGeom>
        </p:spPr>
      </p:pic>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2049" name="0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375" y="9437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 name="Image 0" descr="Diapositive1.jpg"/>
          <p:cNvPicPr/>
          <p:nvPr/>
        </p:nvPicPr>
        <p:blipFill rotWithShape="1">
          <a:blip r:embed="rId4"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4" name="Rettangolo 12">
            <a:extLst>
              <a:ext uri="{FF2B5EF4-FFF2-40B4-BE49-F238E27FC236}">
                <a16:creationId xmlns:a16="http://schemas.microsoft.com/office/drawing/2014/main" id="{F03B7FAF-093B-41D3-904B-E84878491FDF}"/>
              </a:ext>
            </a:extLst>
          </p:cNvPr>
          <p:cNvSpPr/>
          <p:nvPr/>
        </p:nvSpPr>
        <p:spPr>
          <a:xfrm>
            <a:off x="0" y="1487774"/>
            <a:ext cx="1592151" cy="2169825"/>
          </a:xfrm>
          <a:prstGeom prst="rect">
            <a:avLst/>
          </a:prstGeom>
        </p:spPr>
        <p:txBody>
          <a:bodyPr wrap="square">
            <a:spAutoFit/>
          </a:bodyPr>
          <a:lstStyle/>
          <a:p>
            <a:pPr algn="ctr">
              <a:spcAft>
                <a:spcPts val="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INCREASE</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HF Radar</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Users</a:t>
            </a:r>
          </a:p>
          <a:p>
            <a:pPr algn="ctr">
              <a:spcAft>
                <a:spcPts val="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Workshop</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4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th</a:t>
            </a:r>
            <a:endPar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endParaRPr>
          </a:p>
          <a:p>
            <a:pPr algn="ctr">
              <a:spcAft>
                <a:spcPts val="600"/>
              </a:spcAft>
            </a:pP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September 2017</a:t>
            </a:r>
            <a:endParaRPr lang="it-IT" sz="1400" dirty="0">
              <a:solidFill>
                <a:srgbClr val="000000"/>
              </a:solidFill>
              <a:effectLst/>
              <a:latin typeface="Times New Roman" panose="02020603050405020304" pitchFamily="18" charset="0"/>
              <a:ea typeface="Times New Roman" panose="02020603050405020304" pitchFamily="18" charset="0"/>
            </a:endParaRPr>
          </a:p>
        </p:txBody>
      </p:sp>
      <p:sp>
        <p:nvSpPr>
          <p:cNvPr id="6" name="Rectángulo 5">
            <a:extLst>
              <a:ext uri="{FF2B5EF4-FFF2-40B4-BE49-F238E27FC236}">
                <a16:creationId xmlns:a16="http://schemas.microsoft.com/office/drawing/2014/main" id="{EC20D81C-59AF-4BA8-B9D2-F6F3D196885B}"/>
              </a:ext>
            </a:extLst>
          </p:cNvPr>
          <p:cNvSpPr/>
          <p:nvPr/>
        </p:nvSpPr>
        <p:spPr>
          <a:xfrm>
            <a:off x="2425903" y="1064240"/>
            <a:ext cx="3245177" cy="646331"/>
          </a:xfrm>
          <a:prstGeom prst="rect">
            <a:avLst/>
          </a:prstGeom>
        </p:spPr>
        <p:txBody>
          <a:bodyPr wrap="square">
            <a:spAutoFit/>
          </a:bodyPr>
          <a:lstStyle/>
          <a:p>
            <a:pPr marL="360363" algn="just">
              <a:spcAft>
                <a:spcPts val="0"/>
              </a:spcAft>
            </a:pPr>
            <a:r>
              <a:rPr lang="en-US" dirty="0">
                <a:solidFill>
                  <a:srgbClr val="231F20"/>
                </a:solidFill>
                <a:latin typeface="Times New Roman" panose="02020603050405020304" pitchFamily="18" charset="0"/>
              </a:rPr>
              <a:t>Signiﬁcant wave height (m) and peak direction</a:t>
            </a:r>
            <a:endParaRPr lang="es-ES"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Rectángulo 3">
            <a:extLst>
              <a:ext uri="{FF2B5EF4-FFF2-40B4-BE49-F238E27FC236}">
                <a16:creationId xmlns:a16="http://schemas.microsoft.com/office/drawing/2014/main" id="{30782346-E5BF-43F0-B40A-8513D9AE151C}"/>
              </a:ext>
            </a:extLst>
          </p:cNvPr>
          <p:cNvSpPr/>
          <p:nvPr/>
        </p:nvSpPr>
        <p:spPr>
          <a:xfrm>
            <a:off x="8488049" y="1972235"/>
            <a:ext cx="3577476" cy="5201424"/>
          </a:xfrm>
          <a:prstGeom prst="rect">
            <a:avLst/>
          </a:prstGeom>
        </p:spPr>
        <p:txBody>
          <a:bodyPr wrap="square">
            <a:spAutoFit/>
          </a:bodyPr>
          <a:lstStyle/>
          <a:p>
            <a:r>
              <a:rPr lang="en-US" sz="1600" b="1" dirty="0">
                <a:solidFill>
                  <a:srgbClr val="231F20"/>
                </a:solidFill>
                <a:latin typeface="Arial" panose="020B0604020202020204" pitchFamily="34" charset="0"/>
              </a:rPr>
              <a:t>Example of HFR-derived wave data (28/06/2011 02:00) in South Australia showing a bimodal sea state (SW swell from and local sea</a:t>
            </a:r>
          </a:p>
          <a:p>
            <a:r>
              <a:rPr lang="en-US" sz="1600" b="1" dirty="0">
                <a:solidFill>
                  <a:srgbClr val="231F20"/>
                </a:solidFill>
                <a:latin typeface="Arial" panose="020B0604020202020204" pitchFamily="34" charset="0"/>
              </a:rPr>
              <a:t>from the E and winds from NE)</a:t>
            </a:r>
          </a:p>
          <a:p>
            <a:endParaRPr lang="en-US" sz="1600" dirty="0">
              <a:solidFill>
                <a:srgbClr val="231F20"/>
              </a:solidFill>
              <a:latin typeface="Arial" panose="020B0604020202020204" pitchFamily="34" charset="0"/>
            </a:endParaRPr>
          </a:p>
          <a:p>
            <a:endParaRPr lang="en-US" sz="1600" dirty="0">
              <a:solidFill>
                <a:srgbClr val="231F20"/>
              </a:solidFill>
              <a:latin typeface="Arial" panose="020B0604020202020204" pitchFamily="34" charset="0"/>
            </a:endParaRPr>
          </a:p>
          <a:p>
            <a:r>
              <a:rPr lang="en-US" sz="1600" dirty="0">
                <a:solidFill>
                  <a:srgbClr val="231F20"/>
                </a:solidFill>
                <a:latin typeface="Times New Roman" panose="02020603050405020304" pitchFamily="18" charset="0"/>
              </a:rPr>
              <a:t>Frequency spectrum (blue) and mean direction at each frequency (red) at two locations,</a:t>
            </a:r>
          </a:p>
          <a:p>
            <a:r>
              <a:rPr lang="en-US" sz="1600" dirty="0">
                <a:solidFill>
                  <a:srgbClr val="231F20"/>
                </a:solidFill>
                <a:latin typeface="Times New Roman" panose="02020603050405020304" pitchFamily="18" charset="0"/>
              </a:rPr>
              <a:t>one in shallower seas (top, black dot on the maps </a:t>
            </a:r>
            <a:r>
              <a:rPr lang="en-US" sz="1600" dirty="0">
                <a:solidFill>
                  <a:srgbClr val="231F20"/>
                </a:solidFill>
                <a:latin typeface="Arial" panose="020B0604020202020204" pitchFamily="34" charset="0"/>
              </a:rPr>
              <a:t>A,B</a:t>
            </a:r>
            <a:r>
              <a:rPr lang="en-US" sz="1600" dirty="0">
                <a:solidFill>
                  <a:srgbClr val="231F20"/>
                </a:solidFill>
                <a:latin typeface="Times New Roman" panose="02020603050405020304" pitchFamily="18" charset="0"/>
              </a:rPr>
              <a:t>) and the other (bottom, black star on the maps </a:t>
            </a:r>
            <a:r>
              <a:rPr lang="en-US" sz="1600" dirty="0">
                <a:solidFill>
                  <a:srgbClr val="231F20"/>
                </a:solidFill>
                <a:latin typeface="Arial" panose="020B0604020202020204" pitchFamily="34" charset="0"/>
              </a:rPr>
              <a:t>A,B</a:t>
            </a:r>
            <a:r>
              <a:rPr lang="en-US" sz="1600" dirty="0">
                <a:solidFill>
                  <a:srgbClr val="231F20"/>
                </a:solidFill>
                <a:latin typeface="Times New Roman" panose="02020603050405020304" pitchFamily="18" charset="0"/>
              </a:rPr>
              <a:t>) near the shelf edge </a:t>
            </a:r>
          </a:p>
          <a:p>
            <a:endParaRPr lang="en-US" sz="1600" dirty="0">
              <a:solidFill>
                <a:srgbClr val="231F20"/>
              </a:solidFill>
              <a:latin typeface="Arial" panose="020B0604020202020204" pitchFamily="34" charset="0"/>
            </a:endParaRPr>
          </a:p>
          <a:p>
            <a:r>
              <a:rPr lang="en-US" sz="1600" dirty="0">
                <a:solidFill>
                  <a:srgbClr val="231F20"/>
                </a:solidFill>
                <a:latin typeface="Times New Roman" panose="02020603050405020304" pitchFamily="18" charset="0"/>
              </a:rPr>
              <a:t>Directional spectra (spectral density, in m</a:t>
            </a:r>
            <a:r>
              <a:rPr lang="es-ES" sz="1600" dirty="0">
                <a:solidFill>
                  <a:srgbClr val="231F20"/>
                </a:solidFill>
                <a:latin typeface="Times New Roman" panose="02020603050405020304" pitchFamily="18" charset="0"/>
              </a:rPr>
              <a:t>2.s.radian</a:t>
            </a:r>
            <a:r>
              <a:rPr lang="es-ES" sz="1600" dirty="0">
                <a:solidFill>
                  <a:srgbClr val="231F20"/>
                </a:solidFill>
                <a:latin typeface="Arial" panose="020B0604020202020204" pitchFamily="34" charset="0"/>
              </a:rPr>
              <a:t>-</a:t>
            </a:r>
            <a:r>
              <a:rPr lang="es-ES" sz="1600" dirty="0">
                <a:solidFill>
                  <a:srgbClr val="231F20"/>
                </a:solidFill>
                <a:latin typeface="Times New Roman" panose="02020603050405020304" pitchFamily="18" charset="0"/>
              </a:rPr>
              <a:t>1).</a:t>
            </a:r>
          </a:p>
          <a:p>
            <a:r>
              <a:rPr lang="en-US" sz="1600" i="1" dirty="0"/>
              <a:t>(L. Wyatt in Rubio et al. 2017, FMS)</a:t>
            </a:r>
          </a:p>
          <a:p>
            <a:endParaRPr lang="es-ES" sz="4400" dirty="0"/>
          </a:p>
        </p:txBody>
      </p:sp>
      <p:sp>
        <p:nvSpPr>
          <p:cNvPr id="9" name="Rectángulo 8">
            <a:extLst>
              <a:ext uri="{FF2B5EF4-FFF2-40B4-BE49-F238E27FC236}">
                <a16:creationId xmlns:a16="http://schemas.microsoft.com/office/drawing/2014/main" id="{A3388B11-B563-40BF-A832-775C93DEF28F}"/>
              </a:ext>
            </a:extLst>
          </p:cNvPr>
          <p:cNvSpPr/>
          <p:nvPr/>
        </p:nvSpPr>
        <p:spPr>
          <a:xfrm>
            <a:off x="5759254" y="1063521"/>
            <a:ext cx="3346515" cy="646331"/>
          </a:xfrm>
          <a:prstGeom prst="rect">
            <a:avLst/>
          </a:prstGeom>
        </p:spPr>
        <p:txBody>
          <a:bodyPr wrap="square">
            <a:spAutoFit/>
          </a:bodyPr>
          <a:lstStyle/>
          <a:p>
            <a:r>
              <a:rPr lang="en-US" dirty="0">
                <a:solidFill>
                  <a:srgbClr val="231F20"/>
                </a:solidFill>
                <a:latin typeface="Times New Roman" panose="02020603050405020304" pitchFamily="18" charset="0"/>
              </a:rPr>
              <a:t>Wind direction and</a:t>
            </a:r>
          </a:p>
          <a:p>
            <a:r>
              <a:rPr lang="en-US" dirty="0">
                <a:solidFill>
                  <a:srgbClr val="231F20"/>
                </a:solidFill>
                <a:latin typeface="Times New Roman" panose="02020603050405020304" pitchFamily="18" charset="0"/>
              </a:rPr>
              <a:t>directional spreading (degrees)</a:t>
            </a:r>
            <a:endParaRPr lang="es-ES" dirty="0"/>
          </a:p>
        </p:txBody>
      </p:sp>
      <p:sp>
        <p:nvSpPr>
          <p:cNvPr id="15" name="Rettangolo 1">
            <a:extLst>
              <a:ext uri="{FF2B5EF4-FFF2-40B4-BE49-F238E27FC236}">
                <a16:creationId xmlns:a16="http://schemas.microsoft.com/office/drawing/2014/main" id="{13603663-A04F-447A-BA99-F51A77E18719}"/>
              </a:ext>
            </a:extLst>
          </p:cNvPr>
          <p:cNvSpPr/>
          <p:nvPr/>
        </p:nvSpPr>
        <p:spPr>
          <a:xfrm>
            <a:off x="1748574" y="228600"/>
            <a:ext cx="10228777" cy="492122"/>
          </a:xfrm>
          <a:prstGeom prst="rect">
            <a:avLst/>
          </a:prstGeom>
        </p:spPr>
        <p:txBody>
          <a:bodyPr wrap="square">
            <a:spAutoFit/>
          </a:bodyPr>
          <a:lstStyle/>
          <a:p>
            <a:pPr indent="228600">
              <a:lnSpc>
                <a:spcPct val="115000"/>
              </a:lnSpc>
            </a:pPr>
            <a:r>
              <a:rPr lang="en-US" sz="2400" b="1" i="1" dirty="0">
                <a:solidFill>
                  <a:srgbClr val="00B050"/>
                </a:solidFill>
                <a:latin typeface="Calibri" panose="020F0502020204030204" pitchFamily="34" charset="0"/>
                <a:ea typeface="Times New Roman" panose="02020603050405020304" pitchFamily="18" charset="0"/>
                <a:cs typeface="Arial" panose="020B0604020202020204" pitchFamily="34" charset="0"/>
              </a:rPr>
              <a:t>Other applications</a:t>
            </a:r>
          </a:p>
        </p:txBody>
      </p:sp>
      <p:sp>
        <p:nvSpPr>
          <p:cNvPr id="16" name="Rectángulo 15">
            <a:extLst>
              <a:ext uri="{FF2B5EF4-FFF2-40B4-BE49-F238E27FC236}">
                <a16:creationId xmlns:a16="http://schemas.microsoft.com/office/drawing/2014/main" id="{B7BF6468-757D-4122-940A-428233A07B6F}"/>
              </a:ext>
            </a:extLst>
          </p:cNvPr>
          <p:cNvSpPr/>
          <p:nvPr/>
        </p:nvSpPr>
        <p:spPr>
          <a:xfrm>
            <a:off x="1748574" y="656476"/>
            <a:ext cx="8429737" cy="517065"/>
          </a:xfrm>
          <a:prstGeom prst="rect">
            <a:avLst/>
          </a:prstGeom>
        </p:spPr>
        <p:txBody>
          <a:bodyPr wrap="square">
            <a:spAutoFit/>
          </a:bodyPr>
          <a:lstStyle/>
          <a:p>
            <a:pPr indent="228600">
              <a:lnSpc>
                <a:spcPct val="115000"/>
              </a:lnSpc>
              <a:spcAft>
                <a:spcPts val="0"/>
              </a:spcAft>
            </a:pPr>
            <a:r>
              <a:rPr lang="en-GB" sz="2400" i="1" dirty="0">
                <a:solidFill>
                  <a:srgbClr val="00B050"/>
                </a:solidFill>
                <a:latin typeface="Calibri" panose="020F0502020204030204" pitchFamily="34" charset="0"/>
                <a:cs typeface="Arial" panose="020B0604020202020204" pitchFamily="34" charset="0"/>
              </a:rPr>
              <a:t>Wind and wave data  </a:t>
            </a: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1" name="Conector recto de flecha 10">
            <a:extLst>
              <a:ext uri="{FF2B5EF4-FFF2-40B4-BE49-F238E27FC236}">
                <a16:creationId xmlns:a16="http://schemas.microsoft.com/office/drawing/2014/main" id="{62A02DF3-587C-435F-9623-D988DC99DD7F}"/>
              </a:ext>
            </a:extLst>
          </p:cNvPr>
          <p:cNvCxnSpPr>
            <a:cxnSpLocks/>
          </p:cNvCxnSpPr>
          <p:nvPr/>
        </p:nvCxnSpPr>
        <p:spPr>
          <a:xfrm flipH="1">
            <a:off x="5578765" y="4091709"/>
            <a:ext cx="2909284" cy="6927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D1379602-B16B-4518-B1A7-642FB109790E}"/>
              </a:ext>
            </a:extLst>
          </p:cNvPr>
          <p:cNvCxnSpPr>
            <a:cxnSpLocks/>
          </p:cNvCxnSpPr>
          <p:nvPr/>
        </p:nvCxnSpPr>
        <p:spPr>
          <a:xfrm flipH="1">
            <a:off x="8024366" y="6012873"/>
            <a:ext cx="463683" cy="1200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4940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1247</Words>
  <Application>Microsoft Office PowerPoint</Application>
  <PresentationFormat>Panorámica</PresentationFormat>
  <Paragraphs>282</Paragraphs>
  <Slides>14</Slides>
  <Notes>0</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14</vt:i4>
      </vt:variant>
    </vt:vector>
  </HeadingPairs>
  <TitlesOfParts>
    <vt:vector size="25" baseType="lpstr">
      <vt:lpstr>ＭＳ Ｐゴシック</vt:lpstr>
      <vt:lpstr>Arial</vt:lpstr>
      <vt:lpstr>Arial Rounded MT Bold</vt:lpstr>
      <vt:lpstr>Calibri</vt:lpstr>
      <vt:lpstr>Calibri Light</vt:lpstr>
      <vt:lpstr>Cambria</vt:lpstr>
      <vt:lpstr>FrankRuehl</vt:lpstr>
      <vt:lpstr>Tahoma</vt:lpstr>
      <vt:lpstr>Times New Roman</vt:lpstr>
      <vt:lpstr>Tema di Office</vt:lpstr>
      <vt:lpstr>Document</vt:lpstr>
      <vt:lpstr>Presentación de PowerPoint</vt:lpstr>
      <vt:lpstr>Presentación de PowerPoint</vt:lpstr>
      <vt:lpstr>Presentación de PowerPoint</vt:lpstr>
      <vt:lpstr>Presentación de PowerPoint</vt:lpstr>
      <vt:lpstr>Surface currents forecast operational verification using HF radar Christine Pequignet, Jan Maksymczuk,  Met Office Ocean forecast verification team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Lorenz</dc:creator>
  <cp:lastModifiedBy>Anna Rubio</cp:lastModifiedBy>
  <cp:revision>68</cp:revision>
  <dcterms:created xsi:type="dcterms:W3CDTF">2016-09-09T15:39:53Z</dcterms:created>
  <dcterms:modified xsi:type="dcterms:W3CDTF">2017-09-25T16:11:25Z</dcterms:modified>
</cp:coreProperties>
</file>